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74" r:id="rId5"/>
    <p:sldId id="261" r:id="rId6"/>
    <p:sldId id="267" r:id="rId7"/>
    <p:sldId id="262" r:id="rId8"/>
    <p:sldId id="275" r:id="rId9"/>
    <p:sldId id="263" r:id="rId10"/>
    <p:sldId id="264" r:id="rId11"/>
    <p:sldId id="265" r:id="rId12"/>
    <p:sldId id="277" r:id="rId13"/>
    <p:sldId id="273" r:id="rId14"/>
    <p:sldId id="266" r:id="rId15"/>
    <p:sldId id="269" r:id="rId16"/>
    <p:sldId id="272" r:id="rId17"/>
    <p:sldId id="279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37F15D-E3F9-AB4C-91E8-45E19B9F6DE9}" name="Courtney Moss" initials="CM" userId="S::courtney.moss@tuhsd.org::d71a43df-f4e5-4540-bc82-14c411d088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592CA-C3E3-E621-3D2C-6EC18BFC5AA3}" v="95" dt="2025-07-01T13:46:44.719"/>
    <p1510:client id="{28B70323-37BA-4789-8F29-20C0B314000C}" v="24" dt="2025-07-01T19:20:28.349"/>
    <p1510:client id="{C2937843-551B-6C37-0373-D0365F7DB221}" v="73" dt="2025-06-30T22:58:18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39" autoAdjust="0"/>
  </p:normalViewPr>
  <p:slideViewPr>
    <p:cSldViewPr snapToGrid="0">
      <p:cViewPr varScale="1">
        <p:scale>
          <a:sx n="83" d="100"/>
          <a:sy n="83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AD136-BA7F-4C1D-A091-DA8599AFAD1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85C8D0-BE84-4B4E-9B52-A8C9B9C2B1CC}">
      <dgm:prSet phldrT="[Text]"/>
      <dgm:spPr/>
      <dgm:t>
        <a:bodyPr/>
        <a:lstStyle/>
        <a:p>
          <a:r>
            <a:rPr lang="en-US">
              <a:latin typeface="Calisto MT"/>
              <a:cs typeface="Times New Roman"/>
            </a:rPr>
            <a:t>Arizona State Standards</a:t>
          </a:r>
        </a:p>
      </dgm:t>
    </dgm:pt>
    <dgm:pt modelId="{A277090E-7333-4806-905F-6E8007D11F52}" type="parTrans" cxnId="{C4D7102B-7DEC-4D3F-B6FC-091E573D88AF}">
      <dgm:prSet/>
      <dgm:spPr/>
      <dgm:t>
        <a:bodyPr/>
        <a:lstStyle/>
        <a:p>
          <a:endParaRPr lang="en-US"/>
        </a:p>
      </dgm:t>
    </dgm:pt>
    <dgm:pt modelId="{040CCA4F-D2A3-48DC-AAAA-4DBBCB027D0D}" type="sibTrans" cxnId="{C4D7102B-7DEC-4D3F-B6FC-091E573D88AF}">
      <dgm:prSet/>
      <dgm:spPr/>
      <dgm:t>
        <a:bodyPr/>
        <a:lstStyle/>
        <a:p>
          <a:endParaRPr lang="en-US"/>
        </a:p>
      </dgm:t>
    </dgm:pt>
    <dgm:pt modelId="{9DB243B0-0DA4-48E9-B80F-A8D2BF4F18B6}">
      <dgm:prSet phldrT="[Text]"/>
      <dgm:spPr/>
      <dgm:t>
        <a:bodyPr/>
        <a:lstStyle/>
        <a:p>
          <a:r>
            <a:rPr lang="en-US">
              <a:latin typeface="Calisto MT"/>
              <a:cs typeface="Times New Roman"/>
            </a:rPr>
            <a:t>Pacing Guides </a:t>
          </a:r>
        </a:p>
      </dgm:t>
    </dgm:pt>
    <dgm:pt modelId="{C496DEB1-00F9-4FC3-AC5D-723B71D5DA67}" type="parTrans" cxnId="{3BE18AD7-B754-47D6-AE03-D923908E251B}">
      <dgm:prSet/>
      <dgm:spPr/>
      <dgm:t>
        <a:bodyPr/>
        <a:lstStyle/>
        <a:p>
          <a:endParaRPr lang="en-US"/>
        </a:p>
      </dgm:t>
    </dgm:pt>
    <dgm:pt modelId="{7A565F04-554F-44CA-ADA8-85E145278323}" type="sibTrans" cxnId="{3BE18AD7-B754-47D6-AE03-D923908E251B}">
      <dgm:prSet/>
      <dgm:spPr/>
      <dgm:t>
        <a:bodyPr/>
        <a:lstStyle/>
        <a:p>
          <a:endParaRPr lang="en-US"/>
        </a:p>
      </dgm:t>
    </dgm:pt>
    <dgm:pt modelId="{9477AE8B-6C4E-4630-BAB8-92B3BA0C2A80}">
      <dgm:prSet phldrT="[Text]"/>
      <dgm:spPr/>
      <dgm:t>
        <a:bodyPr/>
        <a:lstStyle/>
        <a:p>
          <a:pPr rtl="0"/>
          <a:r>
            <a:rPr lang="en-US">
              <a:latin typeface="Calisto MT"/>
              <a:cs typeface="Times New Roman"/>
            </a:rPr>
            <a:t>Scope &amp; Sequence</a:t>
          </a:r>
        </a:p>
      </dgm:t>
    </dgm:pt>
    <dgm:pt modelId="{2AE7CC60-29FE-4A2E-BFC8-943372E61158}" type="parTrans" cxnId="{EEF675CB-C51E-4440-A7E1-CD70402FB373}">
      <dgm:prSet/>
      <dgm:spPr/>
      <dgm:t>
        <a:bodyPr/>
        <a:lstStyle/>
        <a:p>
          <a:endParaRPr lang="en-US"/>
        </a:p>
      </dgm:t>
    </dgm:pt>
    <dgm:pt modelId="{F9FCF000-D8D2-4DC4-A3A0-2B87B221D3F9}" type="sibTrans" cxnId="{EEF675CB-C51E-4440-A7E1-CD70402FB373}">
      <dgm:prSet/>
      <dgm:spPr/>
      <dgm:t>
        <a:bodyPr/>
        <a:lstStyle/>
        <a:p>
          <a:endParaRPr lang="en-US"/>
        </a:p>
      </dgm:t>
    </dgm:pt>
    <dgm:pt modelId="{CF1077A6-07AE-4766-88D3-E35858ED2740}">
      <dgm:prSet phldrT="[Text]"/>
      <dgm:spPr/>
      <dgm:t>
        <a:bodyPr/>
        <a:lstStyle/>
        <a:p>
          <a:r>
            <a:rPr lang="en-US">
              <a:latin typeface="Calisto MT"/>
              <a:cs typeface="Times New Roman"/>
            </a:rPr>
            <a:t>Assessments</a:t>
          </a:r>
        </a:p>
      </dgm:t>
    </dgm:pt>
    <dgm:pt modelId="{0F2AC13B-894E-45E9-82B3-7E8FF1B31E93}" type="parTrans" cxnId="{DCD1B184-67D6-4421-8B5B-1B5291FE91A5}">
      <dgm:prSet/>
      <dgm:spPr/>
      <dgm:t>
        <a:bodyPr/>
        <a:lstStyle/>
        <a:p>
          <a:endParaRPr lang="en-US"/>
        </a:p>
      </dgm:t>
    </dgm:pt>
    <dgm:pt modelId="{E6234876-527A-4C4A-9DEA-1A340D4832FF}" type="sibTrans" cxnId="{DCD1B184-67D6-4421-8B5B-1B5291FE91A5}">
      <dgm:prSet/>
      <dgm:spPr/>
      <dgm:t>
        <a:bodyPr/>
        <a:lstStyle/>
        <a:p>
          <a:endParaRPr lang="en-US"/>
        </a:p>
      </dgm:t>
    </dgm:pt>
    <dgm:pt modelId="{5CFA974D-38C6-4298-94CD-9A642E229DC1}">
      <dgm:prSet phldrT="[Text]"/>
      <dgm:spPr/>
      <dgm:t>
        <a:bodyPr/>
        <a:lstStyle/>
        <a:p>
          <a:r>
            <a:rPr lang="en-US">
              <a:latin typeface="Calisto MT"/>
              <a:cs typeface="Times New Roman"/>
            </a:rPr>
            <a:t>Materials &amp; Resources</a:t>
          </a:r>
        </a:p>
      </dgm:t>
    </dgm:pt>
    <dgm:pt modelId="{5971C7CF-BB49-4D24-9C7D-88089464E7AC}" type="parTrans" cxnId="{2001DCFA-A0FE-4532-BF75-A9897804D491}">
      <dgm:prSet/>
      <dgm:spPr/>
      <dgm:t>
        <a:bodyPr/>
        <a:lstStyle/>
        <a:p>
          <a:endParaRPr lang="en-US"/>
        </a:p>
      </dgm:t>
    </dgm:pt>
    <dgm:pt modelId="{BD248BDF-65C5-42BF-A96C-8953C02F0E84}" type="sibTrans" cxnId="{2001DCFA-A0FE-4532-BF75-A9897804D491}">
      <dgm:prSet/>
      <dgm:spPr/>
      <dgm:t>
        <a:bodyPr/>
        <a:lstStyle/>
        <a:p>
          <a:endParaRPr lang="en-US"/>
        </a:p>
      </dgm:t>
    </dgm:pt>
    <dgm:pt modelId="{BE76CFDF-FF27-433D-BF6D-32819F0F4DC0}" type="pres">
      <dgm:prSet presAssocID="{6ACAD136-BA7F-4C1D-A091-DA8599AFAD18}" presName="compositeShape" presStyleCnt="0">
        <dgm:presLayoutVars>
          <dgm:chMax val="7"/>
          <dgm:dir/>
          <dgm:resizeHandles val="exact"/>
        </dgm:presLayoutVars>
      </dgm:prSet>
      <dgm:spPr/>
    </dgm:pt>
    <dgm:pt modelId="{D9531031-A807-409A-8953-4876822C4E7F}" type="pres">
      <dgm:prSet presAssocID="{5485C8D0-BE84-4B4E-9B52-A8C9B9C2B1CC}" presName="circ1" presStyleLbl="vennNode1" presStyleIdx="0" presStyleCnt="5"/>
      <dgm:spPr/>
    </dgm:pt>
    <dgm:pt modelId="{477204E2-1F55-4140-9366-32072CF2D4D5}" type="pres">
      <dgm:prSet presAssocID="{5485C8D0-BE84-4B4E-9B52-A8C9B9C2B1C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02019CF-3CD5-46B3-944C-5DA658183CAE}" type="pres">
      <dgm:prSet presAssocID="{9DB243B0-0DA4-48E9-B80F-A8D2BF4F18B6}" presName="circ2" presStyleLbl="vennNode1" presStyleIdx="1" presStyleCnt="5"/>
      <dgm:spPr/>
    </dgm:pt>
    <dgm:pt modelId="{EC43DE8E-1802-497A-8838-8C63F428ED14}" type="pres">
      <dgm:prSet presAssocID="{9DB243B0-0DA4-48E9-B80F-A8D2BF4F18B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3ADA60E-7F70-4A58-B61C-71EFE19D1EB7}" type="pres">
      <dgm:prSet presAssocID="{9477AE8B-6C4E-4630-BAB8-92B3BA0C2A80}" presName="circ3" presStyleLbl="vennNode1" presStyleIdx="2" presStyleCnt="5"/>
      <dgm:spPr/>
    </dgm:pt>
    <dgm:pt modelId="{948B9666-46AA-4D95-8CCD-DCC209204149}" type="pres">
      <dgm:prSet presAssocID="{9477AE8B-6C4E-4630-BAB8-92B3BA0C2A8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580B507-67B8-4B22-9A59-CFD326A028DC}" type="pres">
      <dgm:prSet presAssocID="{5CFA974D-38C6-4298-94CD-9A642E229DC1}" presName="circ4" presStyleLbl="vennNode1" presStyleIdx="3" presStyleCnt="5"/>
      <dgm:spPr/>
    </dgm:pt>
    <dgm:pt modelId="{86FDA776-53CF-4D2F-B457-AB38A369FDE9}" type="pres">
      <dgm:prSet presAssocID="{5CFA974D-38C6-4298-94CD-9A642E229DC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6C2E8C9-5FD5-4E88-827C-D74D7671B489}" type="pres">
      <dgm:prSet presAssocID="{CF1077A6-07AE-4766-88D3-E35858ED2740}" presName="circ5" presStyleLbl="vennNode1" presStyleIdx="4" presStyleCnt="5"/>
      <dgm:spPr/>
    </dgm:pt>
    <dgm:pt modelId="{A608BF61-CA22-4DA0-96DA-E5D064AF0662}" type="pres">
      <dgm:prSet presAssocID="{CF1077A6-07AE-4766-88D3-E35858ED274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5C6221A-1EC6-48A4-99BA-8CF8BDD69DB5}" type="presOf" srcId="{5485C8D0-BE84-4B4E-9B52-A8C9B9C2B1CC}" destId="{477204E2-1F55-4140-9366-32072CF2D4D5}" srcOrd="0" destOrd="0" presId="urn:microsoft.com/office/officeart/2005/8/layout/venn1"/>
    <dgm:cxn modelId="{C4D7102B-7DEC-4D3F-B6FC-091E573D88AF}" srcId="{6ACAD136-BA7F-4C1D-A091-DA8599AFAD18}" destId="{5485C8D0-BE84-4B4E-9B52-A8C9B9C2B1CC}" srcOrd="0" destOrd="0" parTransId="{A277090E-7333-4806-905F-6E8007D11F52}" sibTransId="{040CCA4F-D2A3-48DC-AAAA-4DBBCB027D0D}"/>
    <dgm:cxn modelId="{E94A7239-4EB7-40E8-8BB4-7CA356F9CFA0}" type="presOf" srcId="{5CFA974D-38C6-4298-94CD-9A642E229DC1}" destId="{86FDA776-53CF-4D2F-B457-AB38A369FDE9}" srcOrd="0" destOrd="0" presId="urn:microsoft.com/office/officeart/2005/8/layout/venn1"/>
    <dgm:cxn modelId="{7EAF7339-EACF-4291-BF06-E7D27F699FE8}" type="presOf" srcId="{CF1077A6-07AE-4766-88D3-E35858ED2740}" destId="{A608BF61-CA22-4DA0-96DA-E5D064AF0662}" srcOrd="0" destOrd="0" presId="urn:microsoft.com/office/officeart/2005/8/layout/venn1"/>
    <dgm:cxn modelId="{13617663-D7AA-49B9-A750-6CF59194446B}" type="presOf" srcId="{9DB243B0-0DA4-48E9-B80F-A8D2BF4F18B6}" destId="{EC43DE8E-1802-497A-8838-8C63F428ED14}" srcOrd="0" destOrd="0" presId="urn:microsoft.com/office/officeart/2005/8/layout/venn1"/>
    <dgm:cxn modelId="{DCD1B184-67D6-4421-8B5B-1B5291FE91A5}" srcId="{6ACAD136-BA7F-4C1D-A091-DA8599AFAD18}" destId="{CF1077A6-07AE-4766-88D3-E35858ED2740}" srcOrd="4" destOrd="0" parTransId="{0F2AC13B-894E-45E9-82B3-7E8FF1B31E93}" sibTransId="{E6234876-527A-4C4A-9DEA-1A340D4832FF}"/>
    <dgm:cxn modelId="{88A089BF-56A7-44E4-9D8C-F7AA208EF86B}" type="presOf" srcId="{6ACAD136-BA7F-4C1D-A091-DA8599AFAD18}" destId="{BE76CFDF-FF27-433D-BF6D-32819F0F4DC0}" srcOrd="0" destOrd="0" presId="urn:microsoft.com/office/officeart/2005/8/layout/venn1"/>
    <dgm:cxn modelId="{EEF675CB-C51E-4440-A7E1-CD70402FB373}" srcId="{6ACAD136-BA7F-4C1D-A091-DA8599AFAD18}" destId="{9477AE8B-6C4E-4630-BAB8-92B3BA0C2A80}" srcOrd="2" destOrd="0" parTransId="{2AE7CC60-29FE-4A2E-BFC8-943372E61158}" sibTransId="{F9FCF000-D8D2-4DC4-A3A0-2B87B221D3F9}"/>
    <dgm:cxn modelId="{3BE18AD7-B754-47D6-AE03-D923908E251B}" srcId="{6ACAD136-BA7F-4C1D-A091-DA8599AFAD18}" destId="{9DB243B0-0DA4-48E9-B80F-A8D2BF4F18B6}" srcOrd="1" destOrd="0" parTransId="{C496DEB1-00F9-4FC3-AC5D-723B71D5DA67}" sibTransId="{7A565F04-554F-44CA-ADA8-85E145278323}"/>
    <dgm:cxn modelId="{100D96EE-ACB6-482D-9D1A-1FFE27441F3A}" type="presOf" srcId="{9477AE8B-6C4E-4630-BAB8-92B3BA0C2A80}" destId="{948B9666-46AA-4D95-8CCD-DCC209204149}" srcOrd="0" destOrd="0" presId="urn:microsoft.com/office/officeart/2005/8/layout/venn1"/>
    <dgm:cxn modelId="{2001DCFA-A0FE-4532-BF75-A9897804D491}" srcId="{6ACAD136-BA7F-4C1D-A091-DA8599AFAD18}" destId="{5CFA974D-38C6-4298-94CD-9A642E229DC1}" srcOrd="3" destOrd="0" parTransId="{5971C7CF-BB49-4D24-9C7D-88089464E7AC}" sibTransId="{BD248BDF-65C5-42BF-A96C-8953C02F0E84}"/>
    <dgm:cxn modelId="{49B4E347-0CD1-48C2-98A7-88573D959756}" type="presParOf" srcId="{BE76CFDF-FF27-433D-BF6D-32819F0F4DC0}" destId="{D9531031-A807-409A-8953-4876822C4E7F}" srcOrd="0" destOrd="0" presId="urn:microsoft.com/office/officeart/2005/8/layout/venn1"/>
    <dgm:cxn modelId="{C2050C5F-2CC2-47FD-A011-AA7E9EBACB2B}" type="presParOf" srcId="{BE76CFDF-FF27-433D-BF6D-32819F0F4DC0}" destId="{477204E2-1F55-4140-9366-32072CF2D4D5}" srcOrd="1" destOrd="0" presId="urn:microsoft.com/office/officeart/2005/8/layout/venn1"/>
    <dgm:cxn modelId="{6CCDF43F-34CC-4003-847D-34C3020B02A1}" type="presParOf" srcId="{BE76CFDF-FF27-433D-BF6D-32819F0F4DC0}" destId="{702019CF-3CD5-46B3-944C-5DA658183CAE}" srcOrd="2" destOrd="0" presId="urn:microsoft.com/office/officeart/2005/8/layout/venn1"/>
    <dgm:cxn modelId="{AB4CCEC9-DA91-4B68-8C53-A4A62B5139BB}" type="presParOf" srcId="{BE76CFDF-FF27-433D-BF6D-32819F0F4DC0}" destId="{EC43DE8E-1802-497A-8838-8C63F428ED14}" srcOrd="3" destOrd="0" presId="urn:microsoft.com/office/officeart/2005/8/layout/venn1"/>
    <dgm:cxn modelId="{1DCD4EEA-E54C-42C4-A3D4-CAA6DEBEB5C2}" type="presParOf" srcId="{BE76CFDF-FF27-433D-BF6D-32819F0F4DC0}" destId="{53ADA60E-7F70-4A58-B61C-71EFE19D1EB7}" srcOrd="4" destOrd="0" presId="urn:microsoft.com/office/officeart/2005/8/layout/venn1"/>
    <dgm:cxn modelId="{A150C008-BFE7-49A7-A8C5-8340DE5C1AE6}" type="presParOf" srcId="{BE76CFDF-FF27-433D-BF6D-32819F0F4DC0}" destId="{948B9666-46AA-4D95-8CCD-DCC209204149}" srcOrd="5" destOrd="0" presId="urn:microsoft.com/office/officeart/2005/8/layout/venn1"/>
    <dgm:cxn modelId="{B2D75EAF-4E85-415E-934D-646B800836E2}" type="presParOf" srcId="{BE76CFDF-FF27-433D-BF6D-32819F0F4DC0}" destId="{C580B507-67B8-4B22-9A59-CFD326A028DC}" srcOrd="6" destOrd="0" presId="urn:microsoft.com/office/officeart/2005/8/layout/venn1"/>
    <dgm:cxn modelId="{9A906266-0AB3-4825-82E9-3A8BB7347F59}" type="presParOf" srcId="{BE76CFDF-FF27-433D-BF6D-32819F0F4DC0}" destId="{86FDA776-53CF-4D2F-B457-AB38A369FDE9}" srcOrd="7" destOrd="0" presId="urn:microsoft.com/office/officeart/2005/8/layout/venn1"/>
    <dgm:cxn modelId="{A8E04C68-E692-471E-AF18-05CF17A0A427}" type="presParOf" srcId="{BE76CFDF-FF27-433D-BF6D-32819F0F4DC0}" destId="{A6C2E8C9-5FD5-4E88-827C-D74D7671B489}" srcOrd="8" destOrd="0" presId="urn:microsoft.com/office/officeart/2005/8/layout/venn1"/>
    <dgm:cxn modelId="{9BAF619D-EEB2-44CC-BB9C-8AB8518125BD}" type="presParOf" srcId="{BE76CFDF-FF27-433D-BF6D-32819F0F4DC0}" destId="{A608BF61-CA22-4DA0-96DA-E5D064AF0662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31031-A807-409A-8953-4876822C4E7F}">
      <dsp:nvSpPr>
        <dsp:cNvPr id="0" name=""/>
        <dsp:cNvSpPr/>
      </dsp:nvSpPr>
      <dsp:spPr>
        <a:xfrm>
          <a:off x="1954411" y="1069697"/>
          <a:ext cx="1302940" cy="13029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77204E2-1F55-4140-9366-32072CF2D4D5}">
      <dsp:nvSpPr>
        <dsp:cNvPr id="0" name=""/>
        <dsp:cNvSpPr/>
      </dsp:nvSpPr>
      <dsp:spPr>
        <a:xfrm>
          <a:off x="1850175" y="8731"/>
          <a:ext cx="1511411" cy="87483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sto MT"/>
              <a:cs typeface="Times New Roman"/>
            </a:rPr>
            <a:t>Arizona State Standards</a:t>
          </a:r>
        </a:p>
      </dsp:txBody>
      <dsp:txXfrm>
        <a:off x="1850175" y="8731"/>
        <a:ext cx="1511411" cy="874831"/>
      </dsp:txXfrm>
    </dsp:sp>
    <dsp:sp modelId="{702019CF-3CD5-46B3-944C-5DA658183CAE}">
      <dsp:nvSpPr>
        <dsp:cNvPr id="0" name=""/>
        <dsp:cNvSpPr/>
      </dsp:nvSpPr>
      <dsp:spPr>
        <a:xfrm>
          <a:off x="2450049" y="1429681"/>
          <a:ext cx="1302940" cy="13029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C43DE8E-1802-497A-8838-8C63F428ED14}">
      <dsp:nvSpPr>
        <dsp:cNvPr id="0" name=""/>
        <dsp:cNvSpPr/>
      </dsp:nvSpPr>
      <dsp:spPr>
        <a:xfrm>
          <a:off x="3856704" y="1162764"/>
          <a:ext cx="1355058" cy="9492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sto MT"/>
              <a:cs typeface="Times New Roman"/>
            </a:rPr>
            <a:t>Pacing Guides </a:t>
          </a:r>
        </a:p>
      </dsp:txBody>
      <dsp:txXfrm>
        <a:off x="3856704" y="1162764"/>
        <a:ext cx="1355058" cy="949285"/>
      </dsp:txXfrm>
    </dsp:sp>
    <dsp:sp modelId="{53ADA60E-7F70-4A58-B61C-71EFE19D1EB7}">
      <dsp:nvSpPr>
        <dsp:cNvPr id="0" name=""/>
        <dsp:cNvSpPr/>
      </dsp:nvSpPr>
      <dsp:spPr>
        <a:xfrm>
          <a:off x="2260862" y="2012653"/>
          <a:ext cx="1302940" cy="13029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8B9666-46AA-4D95-8CCD-DCC209204149}">
      <dsp:nvSpPr>
        <dsp:cNvPr id="0" name=""/>
        <dsp:cNvSpPr/>
      </dsp:nvSpPr>
      <dsp:spPr>
        <a:xfrm>
          <a:off x="3648234" y="2782133"/>
          <a:ext cx="1355058" cy="9492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sto MT"/>
              <a:cs typeface="Times New Roman"/>
            </a:rPr>
            <a:t>Scope &amp; Sequence</a:t>
          </a:r>
        </a:p>
      </dsp:txBody>
      <dsp:txXfrm>
        <a:off x="3648234" y="2782133"/>
        <a:ext cx="1355058" cy="949285"/>
      </dsp:txXfrm>
    </dsp:sp>
    <dsp:sp modelId="{C580B507-67B8-4B22-9A59-CFD326A028DC}">
      <dsp:nvSpPr>
        <dsp:cNvPr id="0" name=""/>
        <dsp:cNvSpPr/>
      </dsp:nvSpPr>
      <dsp:spPr>
        <a:xfrm>
          <a:off x="1647959" y="2012653"/>
          <a:ext cx="1302940" cy="13029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FDA776-53CF-4D2F-B457-AB38A369FDE9}">
      <dsp:nvSpPr>
        <dsp:cNvPr id="0" name=""/>
        <dsp:cNvSpPr/>
      </dsp:nvSpPr>
      <dsp:spPr>
        <a:xfrm>
          <a:off x="208470" y="2782133"/>
          <a:ext cx="1355058" cy="9492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sto MT"/>
              <a:cs typeface="Times New Roman"/>
            </a:rPr>
            <a:t>Materials &amp; Resources</a:t>
          </a:r>
        </a:p>
      </dsp:txBody>
      <dsp:txXfrm>
        <a:off x="208470" y="2782133"/>
        <a:ext cx="1355058" cy="949285"/>
      </dsp:txXfrm>
    </dsp:sp>
    <dsp:sp modelId="{A6C2E8C9-5FD5-4E88-827C-D74D7671B489}">
      <dsp:nvSpPr>
        <dsp:cNvPr id="0" name=""/>
        <dsp:cNvSpPr/>
      </dsp:nvSpPr>
      <dsp:spPr>
        <a:xfrm>
          <a:off x="1458772" y="1429681"/>
          <a:ext cx="1302940" cy="13029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608BF61-CA22-4DA0-96DA-E5D064AF0662}">
      <dsp:nvSpPr>
        <dsp:cNvPr id="0" name=""/>
        <dsp:cNvSpPr/>
      </dsp:nvSpPr>
      <dsp:spPr>
        <a:xfrm>
          <a:off x="0" y="1162764"/>
          <a:ext cx="1355058" cy="9492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sto MT"/>
              <a:cs typeface="Times New Roman"/>
            </a:rPr>
            <a:t>Assessments</a:t>
          </a:r>
        </a:p>
      </dsp:txBody>
      <dsp:txXfrm>
        <a:off x="0" y="1162764"/>
        <a:ext cx="1355058" cy="949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B42B33-BFFB-4610-858D-066730FBFDD7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FA68E1-35A0-4D74-8C6E-0FAC711F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5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B5EE7-0363-4732-91D8-E79D97B588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69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B5EE7-0363-4732-91D8-E79D97B588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08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B5EE7-0363-4732-91D8-E79D97B588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48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4E99A-A064-F92F-526D-98F51D38A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6B5A9C-664C-26EC-E8A1-6FB583A5CB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41C407-C4D1-60AB-4F72-82B2B8A36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2034B-DCEF-A19B-FEB0-A2B0DFC16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B5EE7-0363-4732-91D8-E79D97B588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56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633E3-C752-4D86-BD8F-400C6ADAC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57BC80-7BA6-335E-7C6C-BAC6AB8886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9100D7-FDFD-EB4E-6F38-8A0DB8007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20DDF-2C03-56CC-8EC5-540C18719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B5EE7-0363-4732-91D8-E79D97B588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2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B5EE7-0363-4732-91D8-E79D97B588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24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B5EE7-0363-4732-91D8-E79D97B588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67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B5EE7-0363-4732-91D8-E79D97B588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30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00769-1808-5D74-EB39-91D8E7D8A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C19F2D-8D83-4654-8B5A-6A4ABF80D4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3DA96D-CD59-A9A0-1556-B1D69675E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This action was conferred by the Cognia Global Commission on June 26, 2025. 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C7410-5496-867A-DFA6-051ADBB91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B5EE7-0363-4732-91D8-E79D97B588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5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B5EE7-0363-4732-91D8-E79D97B588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88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B5EE7-0363-4732-91D8-E79D97B588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7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5B7A1-A914-78B5-B69F-74338175F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E6F097-BF14-F524-0BB9-11E73D04A5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5073D-4E62-585E-E213-03CAE1E0F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F0067-89EC-450D-C736-598A2B9AFE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B5EE7-0363-4732-91D8-E79D97B588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1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B5EE7-0363-4732-91D8-E79D97B588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15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B5EE7-0363-4732-91D8-E79D97B588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56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B5EE7-0363-4732-91D8-E79D97B588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94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6C042-9B0E-538D-47CC-6DD54C7B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AA7031-2751-3B31-E28B-CEB39C373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69F202-9076-94D8-C001-1733133F0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B3249-6BB9-C10C-8E5C-84DF25B63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B5EE7-0363-4732-91D8-E79D97B588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90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B5EE7-0363-4732-91D8-E79D97B588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5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6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9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4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8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6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4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7/7/2025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9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7/7/2025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5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5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1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68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899EBD5-ED24-E8C2-F4DE-DB92419CF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9A14D-E996-635B-6089-128248311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6991" y="2340738"/>
            <a:ext cx="7144817" cy="37200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/>
              <a:t>Cognia Accreditation Review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2C8322-DE75-9D80-9A42-9F4652A87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52835" y="4943771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2C64540-2627-94F1-D92C-88A5F23C7D69}"/>
              </a:ext>
            </a:extLst>
          </p:cNvPr>
          <p:cNvSpPr/>
          <p:nvPr/>
        </p:nvSpPr>
        <p:spPr>
          <a:xfrm>
            <a:off x="1583816" y="6396335"/>
            <a:ext cx="900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EXCELLENCE IN EVERY ENDEAVOR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EC63AA-D688-0B05-1848-6957DD42324D}"/>
              </a:ext>
            </a:extLst>
          </p:cNvPr>
          <p:cNvSpPr/>
          <p:nvPr/>
        </p:nvSpPr>
        <p:spPr bwMode="auto">
          <a:xfrm>
            <a:off x="16227" y="623578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CD6851-3744-392C-B7FB-BF03B5912AED}"/>
              </a:ext>
            </a:extLst>
          </p:cNvPr>
          <p:cNvSpPr/>
          <p:nvPr/>
        </p:nvSpPr>
        <p:spPr bwMode="auto">
          <a:xfrm>
            <a:off x="1059611" y="624393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2B21EF-3888-5F83-5515-CD4352F27628}"/>
              </a:ext>
            </a:extLst>
          </p:cNvPr>
          <p:cNvSpPr/>
          <p:nvPr/>
        </p:nvSpPr>
        <p:spPr bwMode="auto">
          <a:xfrm>
            <a:off x="212627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0FEE2A-DE9F-45FF-3A3E-6BFD188C3657}"/>
              </a:ext>
            </a:extLst>
          </p:cNvPr>
          <p:cNvSpPr/>
          <p:nvPr/>
        </p:nvSpPr>
        <p:spPr bwMode="auto">
          <a:xfrm>
            <a:off x="3178783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C2A08A-F66B-AF10-14AA-9EC8221687F0}"/>
              </a:ext>
            </a:extLst>
          </p:cNvPr>
          <p:cNvSpPr/>
          <p:nvPr/>
        </p:nvSpPr>
        <p:spPr bwMode="auto">
          <a:xfrm>
            <a:off x="422719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AD0FB4-59DF-E5F1-AB9D-AA85BDFF4DAA}"/>
              </a:ext>
            </a:extLst>
          </p:cNvPr>
          <p:cNvSpPr/>
          <p:nvPr/>
        </p:nvSpPr>
        <p:spPr bwMode="auto">
          <a:xfrm>
            <a:off x="5270577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1F4ECC-BD55-2BD2-28D7-CFAEBFD74E12}"/>
              </a:ext>
            </a:extLst>
          </p:cNvPr>
          <p:cNvSpPr/>
          <p:nvPr/>
        </p:nvSpPr>
        <p:spPr bwMode="auto">
          <a:xfrm>
            <a:off x="6337239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82FB1C-C5C5-2C22-A738-7FCF4AA203AB}"/>
              </a:ext>
            </a:extLst>
          </p:cNvPr>
          <p:cNvSpPr/>
          <p:nvPr/>
        </p:nvSpPr>
        <p:spPr bwMode="auto">
          <a:xfrm>
            <a:off x="7389749" y="623578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D5230D-8357-3107-DFF1-5CE2C8037173}"/>
              </a:ext>
            </a:extLst>
          </p:cNvPr>
          <p:cNvSpPr/>
          <p:nvPr/>
        </p:nvSpPr>
        <p:spPr bwMode="auto">
          <a:xfrm>
            <a:off x="8447285" y="6235784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0FB554-45D7-9A97-BE02-3998360C8338}"/>
              </a:ext>
            </a:extLst>
          </p:cNvPr>
          <p:cNvSpPr/>
          <p:nvPr/>
        </p:nvSpPr>
        <p:spPr bwMode="auto">
          <a:xfrm>
            <a:off x="9296205" y="6233649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01241E-A25A-5083-F6D5-10D66CD880F1}"/>
              </a:ext>
            </a:extLst>
          </p:cNvPr>
          <p:cNvSpPr/>
          <p:nvPr/>
        </p:nvSpPr>
        <p:spPr bwMode="auto">
          <a:xfrm>
            <a:off x="10363321" y="6233649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6AAB49-0624-8562-4C30-B2A8A7B41800}"/>
              </a:ext>
            </a:extLst>
          </p:cNvPr>
          <p:cNvSpPr/>
          <p:nvPr/>
        </p:nvSpPr>
        <p:spPr bwMode="auto">
          <a:xfrm>
            <a:off x="11220913" y="6235784"/>
            <a:ext cx="971087" cy="13495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1C47AD-9ED7-FFB2-C193-AEB63ACF04A6}"/>
              </a:ext>
            </a:extLst>
          </p:cNvPr>
          <p:cNvSpPr txBox="1"/>
          <p:nvPr/>
        </p:nvSpPr>
        <p:spPr>
          <a:xfrm>
            <a:off x="2356991" y="4200773"/>
            <a:ext cx="5132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Rosalva Lagunas-Kuauhtli, Executive Director </a:t>
            </a:r>
          </a:p>
          <a:p>
            <a:r>
              <a:rPr lang="en-US" dirty="0"/>
              <a:t>Office of Learning and Academic Success (OLAS)</a:t>
            </a:r>
          </a:p>
        </p:txBody>
      </p:sp>
      <p:pic>
        <p:nvPicPr>
          <p:cNvPr id="25" name="Picture 24" descr="A black and blue logo&#10;&#10;AI-generated content may be incorrect.">
            <a:extLst>
              <a:ext uri="{FF2B5EF4-FFF2-40B4-BE49-F238E27FC236}">
                <a16:creationId xmlns:a16="http://schemas.microsoft.com/office/drawing/2014/main" id="{3384D8AA-8ADB-839A-F462-589298533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848" y="708753"/>
            <a:ext cx="4221357" cy="140393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FDA38BE-CEEE-DF97-3E74-65296284A48F}"/>
              </a:ext>
            </a:extLst>
          </p:cNvPr>
          <p:cNvSpPr/>
          <p:nvPr/>
        </p:nvSpPr>
        <p:spPr bwMode="auto">
          <a:xfrm>
            <a:off x="7101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E08EAC-9F62-5D17-A245-3FF0B9BB0B5F}"/>
              </a:ext>
            </a:extLst>
          </p:cNvPr>
          <p:cNvSpPr/>
          <p:nvPr/>
        </p:nvSpPr>
        <p:spPr bwMode="auto">
          <a:xfrm>
            <a:off x="1059611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EB7133-2278-D23F-C76E-A1290AB838AD}"/>
              </a:ext>
            </a:extLst>
          </p:cNvPr>
          <p:cNvSpPr/>
          <p:nvPr/>
        </p:nvSpPr>
        <p:spPr bwMode="auto">
          <a:xfrm>
            <a:off x="2117147" y="0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9C6D71-1A97-E14F-EF16-797219EB3E83}"/>
              </a:ext>
            </a:extLst>
          </p:cNvPr>
          <p:cNvSpPr/>
          <p:nvPr/>
        </p:nvSpPr>
        <p:spPr bwMode="auto">
          <a:xfrm>
            <a:off x="3169657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4FB31F-D311-C426-C52B-14DC24EB7CDC}"/>
              </a:ext>
            </a:extLst>
          </p:cNvPr>
          <p:cNvSpPr/>
          <p:nvPr/>
        </p:nvSpPr>
        <p:spPr bwMode="auto">
          <a:xfrm>
            <a:off x="4227193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F85669E-5C88-3B24-8719-AE92637EE839}"/>
              </a:ext>
            </a:extLst>
          </p:cNvPr>
          <p:cNvSpPr/>
          <p:nvPr/>
        </p:nvSpPr>
        <p:spPr bwMode="auto">
          <a:xfrm>
            <a:off x="5279703" y="-27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799751-F0D7-8023-7462-2C2D9DB660B6}"/>
              </a:ext>
            </a:extLst>
          </p:cNvPr>
          <p:cNvSpPr/>
          <p:nvPr/>
        </p:nvSpPr>
        <p:spPr bwMode="auto">
          <a:xfrm>
            <a:off x="6337239" y="-548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72B7B8-E0A3-CA1A-B2C0-9162CBDC73EF}"/>
              </a:ext>
            </a:extLst>
          </p:cNvPr>
          <p:cNvSpPr/>
          <p:nvPr/>
        </p:nvSpPr>
        <p:spPr bwMode="auto">
          <a:xfrm>
            <a:off x="7389749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0F6170-46FD-FFC2-AEEE-9A14C6D224D6}"/>
              </a:ext>
            </a:extLst>
          </p:cNvPr>
          <p:cNvSpPr/>
          <p:nvPr/>
        </p:nvSpPr>
        <p:spPr bwMode="auto">
          <a:xfrm>
            <a:off x="8447285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0651D82-4B4E-3D89-334A-FB99C7A4AE1A}"/>
              </a:ext>
            </a:extLst>
          </p:cNvPr>
          <p:cNvSpPr/>
          <p:nvPr/>
        </p:nvSpPr>
        <p:spPr bwMode="auto">
          <a:xfrm>
            <a:off x="9290527" y="-548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986ECA-2BF9-E995-B586-427069A9F6AF}"/>
              </a:ext>
            </a:extLst>
          </p:cNvPr>
          <p:cNvSpPr/>
          <p:nvPr/>
        </p:nvSpPr>
        <p:spPr bwMode="auto">
          <a:xfrm>
            <a:off x="10338937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2DACBE-20B8-1891-E133-CB3741405F27}"/>
              </a:ext>
            </a:extLst>
          </p:cNvPr>
          <p:cNvSpPr/>
          <p:nvPr/>
        </p:nvSpPr>
        <p:spPr bwMode="auto">
          <a:xfrm>
            <a:off x="11173053" y="-548"/>
            <a:ext cx="993594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20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F5C85-E9F8-B6D2-D4CA-B72F9879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186" y="909637"/>
            <a:ext cx="4800600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Leadership for Learning</a:t>
            </a:r>
          </a:p>
        </p:txBody>
      </p:sp>
      <p:pic>
        <p:nvPicPr>
          <p:cNvPr id="5" name="Content Placeholder 4" descr="Close-up of graduation cap and tassel">
            <a:extLst>
              <a:ext uri="{FF2B5EF4-FFF2-40B4-BE49-F238E27FC236}">
                <a16:creationId xmlns:a16="http://schemas.microsoft.com/office/drawing/2014/main" id="{6D2BCB09-69DA-4A92-A248-1C88B1111E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41391"/>
          <a:stretch/>
        </p:blipFill>
        <p:spPr>
          <a:xfrm>
            <a:off x="428809" y="395847"/>
            <a:ext cx="4841768" cy="549369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723900"/>
            <a:ext cx="46100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64E96-57A7-5E6B-2EEA-2E5ED5733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6186" y="2221992"/>
            <a:ext cx="4800600" cy="3739896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dirty="0"/>
              <a:t>Standards 7 – 15</a:t>
            </a:r>
          </a:p>
          <a:p>
            <a:r>
              <a:rPr lang="en-US" dirty="0"/>
              <a:t>Role of Leadership</a:t>
            </a:r>
          </a:p>
          <a:p>
            <a:pPr lvl="1"/>
            <a:r>
              <a:rPr lang="en-US" dirty="0"/>
              <a:t>Focuses on guiding and mentoring learners</a:t>
            </a:r>
          </a:p>
          <a:p>
            <a:pPr lvl="1"/>
            <a:r>
              <a:rPr lang="en-US" dirty="0"/>
              <a:t>Promotes leadership development within learning contexts</a:t>
            </a:r>
          </a:p>
          <a:p>
            <a:r>
              <a:rPr lang="en-US" dirty="0"/>
              <a:t>Importance of Collaboration</a:t>
            </a:r>
          </a:p>
          <a:p>
            <a:pPr lvl="1"/>
            <a:r>
              <a:rPr lang="en-US" dirty="0"/>
              <a:t>Increase family engagement</a:t>
            </a:r>
          </a:p>
          <a:p>
            <a:pPr lvl="1"/>
            <a:r>
              <a:rPr lang="en-US" dirty="0"/>
              <a:t>Foster relationships</a:t>
            </a:r>
          </a:p>
          <a:p>
            <a:r>
              <a:rPr lang="en-US" dirty="0"/>
              <a:t>Professional Development</a:t>
            </a:r>
          </a:p>
          <a:p>
            <a:pPr lvl="1"/>
            <a:r>
              <a:rPr lang="en-US" dirty="0"/>
              <a:t>Innovative programs for staff</a:t>
            </a:r>
          </a:p>
          <a:p>
            <a:pPr lvl="1"/>
            <a:r>
              <a:rPr lang="en-US" dirty="0"/>
              <a:t>Opportunity to pursue higher education degrees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6142781"/>
            <a:ext cx="4610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77A9B79-36F6-B6A5-6315-9624008A6E10}"/>
              </a:ext>
            </a:extLst>
          </p:cNvPr>
          <p:cNvSpPr/>
          <p:nvPr/>
        </p:nvSpPr>
        <p:spPr>
          <a:xfrm>
            <a:off x="1583816" y="6396335"/>
            <a:ext cx="900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EXCELLENCE IN EVERY ENDEAVOR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EE54B6-70BD-0791-945E-78816A7E4A25}"/>
              </a:ext>
            </a:extLst>
          </p:cNvPr>
          <p:cNvSpPr/>
          <p:nvPr/>
        </p:nvSpPr>
        <p:spPr bwMode="auto">
          <a:xfrm>
            <a:off x="16227" y="623578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B1689A-8B3C-611E-DA75-FFC154ADE25C}"/>
              </a:ext>
            </a:extLst>
          </p:cNvPr>
          <p:cNvSpPr/>
          <p:nvPr/>
        </p:nvSpPr>
        <p:spPr bwMode="auto">
          <a:xfrm>
            <a:off x="1059611" y="624393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FEC94-F518-54C3-541D-41C0468E6F75}"/>
              </a:ext>
            </a:extLst>
          </p:cNvPr>
          <p:cNvSpPr/>
          <p:nvPr/>
        </p:nvSpPr>
        <p:spPr bwMode="auto">
          <a:xfrm>
            <a:off x="212627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3B8843-696A-E151-4CBF-DC57AF4EE769}"/>
              </a:ext>
            </a:extLst>
          </p:cNvPr>
          <p:cNvSpPr/>
          <p:nvPr/>
        </p:nvSpPr>
        <p:spPr bwMode="auto">
          <a:xfrm>
            <a:off x="3178783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C7650A-B647-DD10-1971-9A160D612068}"/>
              </a:ext>
            </a:extLst>
          </p:cNvPr>
          <p:cNvSpPr/>
          <p:nvPr/>
        </p:nvSpPr>
        <p:spPr bwMode="auto">
          <a:xfrm>
            <a:off x="422719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083E58-6709-C6CC-E2C3-D0183E08885C}"/>
              </a:ext>
            </a:extLst>
          </p:cNvPr>
          <p:cNvSpPr/>
          <p:nvPr/>
        </p:nvSpPr>
        <p:spPr bwMode="auto">
          <a:xfrm>
            <a:off x="5270577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E271AD-5A6D-A53D-0408-BCEB8F14BE7E}"/>
              </a:ext>
            </a:extLst>
          </p:cNvPr>
          <p:cNvSpPr/>
          <p:nvPr/>
        </p:nvSpPr>
        <p:spPr bwMode="auto">
          <a:xfrm>
            <a:off x="6337239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D57ACA-B340-A5DC-6FAB-4034DF973A5C}"/>
              </a:ext>
            </a:extLst>
          </p:cNvPr>
          <p:cNvSpPr/>
          <p:nvPr/>
        </p:nvSpPr>
        <p:spPr bwMode="auto">
          <a:xfrm>
            <a:off x="7389749" y="623578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003875-D104-8771-A62B-1E730C957057}"/>
              </a:ext>
            </a:extLst>
          </p:cNvPr>
          <p:cNvSpPr/>
          <p:nvPr/>
        </p:nvSpPr>
        <p:spPr bwMode="auto">
          <a:xfrm>
            <a:off x="8447285" y="6235784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E8AAAC-C482-353D-FAD9-928E68C217BF}"/>
              </a:ext>
            </a:extLst>
          </p:cNvPr>
          <p:cNvSpPr/>
          <p:nvPr/>
        </p:nvSpPr>
        <p:spPr bwMode="auto">
          <a:xfrm>
            <a:off x="9296205" y="6233649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DDAC84-0D16-6B2F-8C1E-7C1186FEA499}"/>
              </a:ext>
            </a:extLst>
          </p:cNvPr>
          <p:cNvSpPr/>
          <p:nvPr/>
        </p:nvSpPr>
        <p:spPr bwMode="auto">
          <a:xfrm>
            <a:off x="10363321" y="6233649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B208CE-FB5F-633A-1EDB-0992BC07367A}"/>
              </a:ext>
            </a:extLst>
          </p:cNvPr>
          <p:cNvSpPr/>
          <p:nvPr/>
        </p:nvSpPr>
        <p:spPr bwMode="auto">
          <a:xfrm>
            <a:off x="11220913" y="6235784"/>
            <a:ext cx="971087" cy="13495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DC0D1D-9C36-9A5B-FE11-3F976EBCBD2E}"/>
              </a:ext>
            </a:extLst>
          </p:cNvPr>
          <p:cNvSpPr/>
          <p:nvPr/>
        </p:nvSpPr>
        <p:spPr bwMode="auto">
          <a:xfrm>
            <a:off x="7101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C1FB24-2CE5-D203-C4FE-7463475E14AF}"/>
              </a:ext>
            </a:extLst>
          </p:cNvPr>
          <p:cNvSpPr/>
          <p:nvPr/>
        </p:nvSpPr>
        <p:spPr bwMode="auto">
          <a:xfrm>
            <a:off x="1059611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F79C69-7BC7-AAC4-B8F8-C5141CCDA3D8}"/>
              </a:ext>
            </a:extLst>
          </p:cNvPr>
          <p:cNvSpPr/>
          <p:nvPr/>
        </p:nvSpPr>
        <p:spPr bwMode="auto">
          <a:xfrm>
            <a:off x="2117147" y="0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348AB1-E01B-15E9-FA06-D3B69341A587}"/>
              </a:ext>
            </a:extLst>
          </p:cNvPr>
          <p:cNvSpPr/>
          <p:nvPr/>
        </p:nvSpPr>
        <p:spPr bwMode="auto">
          <a:xfrm>
            <a:off x="3169657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A05179-5EA6-A890-1DFE-8921A6242638}"/>
              </a:ext>
            </a:extLst>
          </p:cNvPr>
          <p:cNvSpPr/>
          <p:nvPr/>
        </p:nvSpPr>
        <p:spPr bwMode="auto">
          <a:xfrm>
            <a:off x="4227193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6138BE-61E6-A712-0936-E3E3066B39F7}"/>
              </a:ext>
            </a:extLst>
          </p:cNvPr>
          <p:cNvSpPr/>
          <p:nvPr/>
        </p:nvSpPr>
        <p:spPr bwMode="auto">
          <a:xfrm>
            <a:off x="5279703" y="-27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4C6D2F-A123-0670-9390-43698F1FF71B}"/>
              </a:ext>
            </a:extLst>
          </p:cNvPr>
          <p:cNvSpPr/>
          <p:nvPr/>
        </p:nvSpPr>
        <p:spPr bwMode="auto">
          <a:xfrm>
            <a:off x="6337239" y="-548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D656D82-D80B-BB81-1ACE-1C67C447CA7B}"/>
              </a:ext>
            </a:extLst>
          </p:cNvPr>
          <p:cNvSpPr/>
          <p:nvPr/>
        </p:nvSpPr>
        <p:spPr bwMode="auto">
          <a:xfrm>
            <a:off x="7389749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776394-D669-76DD-85D0-188FCE85EFAE}"/>
              </a:ext>
            </a:extLst>
          </p:cNvPr>
          <p:cNvSpPr/>
          <p:nvPr/>
        </p:nvSpPr>
        <p:spPr bwMode="auto">
          <a:xfrm>
            <a:off x="8447285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A66B81-2B91-D7EA-437A-BA2ACE309311}"/>
              </a:ext>
            </a:extLst>
          </p:cNvPr>
          <p:cNvSpPr/>
          <p:nvPr/>
        </p:nvSpPr>
        <p:spPr bwMode="auto">
          <a:xfrm>
            <a:off x="9290527" y="-548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69596C-0826-C357-2402-B86C68843038}"/>
              </a:ext>
            </a:extLst>
          </p:cNvPr>
          <p:cNvSpPr/>
          <p:nvPr/>
        </p:nvSpPr>
        <p:spPr bwMode="auto">
          <a:xfrm>
            <a:off x="10338937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E91342-347E-19B6-0E1F-B2E901423A8E}"/>
              </a:ext>
            </a:extLst>
          </p:cNvPr>
          <p:cNvSpPr/>
          <p:nvPr/>
        </p:nvSpPr>
        <p:spPr bwMode="auto">
          <a:xfrm>
            <a:off x="11173053" y="-548"/>
            <a:ext cx="993594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73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4793CB-1A5C-DB0C-BC7B-F3D9352C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47" y="586197"/>
            <a:ext cx="3306747" cy="1305137"/>
          </a:xfrm>
        </p:spPr>
        <p:txBody>
          <a:bodyPr>
            <a:noAutofit/>
          </a:bodyPr>
          <a:lstStyle/>
          <a:p>
            <a:r>
              <a:rPr lang="en-US" dirty="0"/>
              <a:t>Engagement of Learning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FF0B6C-73E2-4B40-9280-938C14922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223541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67175-A2A4-F225-84CF-E6D8E1B2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022" y="622249"/>
            <a:ext cx="6844892" cy="5639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Standards 16-23</a:t>
            </a:r>
          </a:p>
          <a:p>
            <a:r>
              <a:rPr lang="en-US" dirty="0"/>
              <a:t>Curriculum</a:t>
            </a:r>
          </a:p>
          <a:p>
            <a:pPr lvl="1"/>
            <a:r>
              <a:rPr lang="en-US" dirty="0"/>
              <a:t>Involves active participation in learning activities</a:t>
            </a:r>
          </a:p>
          <a:p>
            <a:pPr lvl="1"/>
            <a:r>
              <a:rPr lang="en-US" dirty="0"/>
              <a:t>Enhances motivation and interest in learning</a:t>
            </a:r>
          </a:p>
          <a:p>
            <a:r>
              <a:rPr lang="en-US" dirty="0"/>
              <a:t>Course Offerings</a:t>
            </a:r>
          </a:p>
          <a:p>
            <a:pPr lvl="1"/>
            <a:r>
              <a:rPr lang="en-US" dirty="0"/>
              <a:t>Diverse courses available</a:t>
            </a:r>
          </a:p>
          <a:p>
            <a:pPr lvl="1"/>
            <a:r>
              <a:rPr lang="en-US" dirty="0"/>
              <a:t>Includes Advanced Placement, Career &amp; Technical Education, Dual Enrollment</a:t>
            </a:r>
          </a:p>
          <a:p>
            <a:pPr lvl="1"/>
            <a:r>
              <a:rPr lang="en-US" dirty="0"/>
              <a:t>Exceptional Student Services and English Language Learner courses</a:t>
            </a:r>
          </a:p>
          <a:p>
            <a:r>
              <a:rPr lang="en-US" dirty="0"/>
              <a:t>Extracurricular Activities</a:t>
            </a:r>
          </a:p>
          <a:p>
            <a:pPr lvl="1"/>
            <a:r>
              <a:rPr lang="en-US" dirty="0"/>
              <a:t>Various clubs and activities</a:t>
            </a:r>
          </a:p>
          <a:p>
            <a:pPr lvl="1"/>
            <a:r>
              <a:rPr lang="en-US" dirty="0"/>
              <a:t>Nita M. Lowey 21st Century Community Learning Center programs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384DA1-64E4-749D-FE62-DFE8453722E2}"/>
              </a:ext>
            </a:extLst>
          </p:cNvPr>
          <p:cNvSpPr/>
          <p:nvPr/>
        </p:nvSpPr>
        <p:spPr>
          <a:xfrm>
            <a:off x="1583816" y="6396335"/>
            <a:ext cx="900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EXCELLENCE IN EVERY ENDEAVOR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E50885-633B-92F3-A5C0-D46429A90C40}"/>
              </a:ext>
            </a:extLst>
          </p:cNvPr>
          <p:cNvSpPr/>
          <p:nvPr/>
        </p:nvSpPr>
        <p:spPr bwMode="auto">
          <a:xfrm>
            <a:off x="16227" y="623578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59EF1-0935-01ED-959D-CA4E25357B5F}"/>
              </a:ext>
            </a:extLst>
          </p:cNvPr>
          <p:cNvSpPr/>
          <p:nvPr/>
        </p:nvSpPr>
        <p:spPr bwMode="auto">
          <a:xfrm>
            <a:off x="1059611" y="624393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5B71A8-7F1E-80BB-B534-5A4CA6080A3D}"/>
              </a:ext>
            </a:extLst>
          </p:cNvPr>
          <p:cNvSpPr/>
          <p:nvPr/>
        </p:nvSpPr>
        <p:spPr bwMode="auto">
          <a:xfrm>
            <a:off x="212627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18D775-5142-11C5-B291-DE4A7B68503D}"/>
              </a:ext>
            </a:extLst>
          </p:cNvPr>
          <p:cNvSpPr/>
          <p:nvPr/>
        </p:nvSpPr>
        <p:spPr bwMode="auto">
          <a:xfrm>
            <a:off x="3178783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05CC97-FB02-A474-FA31-6A8D84537510}"/>
              </a:ext>
            </a:extLst>
          </p:cNvPr>
          <p:cNvSpPr/>
          <p:nvPr/>
        </p:nvSpPr>
        <p:spPr bwMode="auto">
          <a:xfrm>
            <a:off x="422719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DF7768-728B-C3BF-EF91-67D4766B0BA4}"/>
              </a:ext>
            </a:extLst>
          </p:cNvPr>
          <p:cNvSpPr/>
          <p:nvPr/>
        </p:nvSpPr>
        <p:spPr bwMode="auto">
          <a:xfrm>
            <a:off x="5270577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9E985B-0515-6050-5B05-98AE0D11E099}"/>
              </a:ext>
            </a:extLst>
          </p:cNvPr>
          <p:cNvSpPr/>
          <p:nvPr/>
        </p:nvSpPr>
        <p:spPr bwMode="auto">
          <a:xfrm>
            <a:off x="6337239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A6E736-AFF0-4D9F-F231-01187D395B6F}"/>
              </a:ext>
            </a:extLst>
          </p:cNvPr>
          <p:cNvSpPr/>
          <p:nvPr/>
        </p:nvSpPr>
        <p:spPr bwMode="auto">
          <a:xfrm>
            <a:off x="7389749" y="623578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024DD2-633A-0A51-1BB9-5B1CA91B3607}"/>
              </a:ext>
            </a:extLst>
          </p:cNvPr>
          <p:cNvSpPr/>
          <p:nvPr/>
        </p:nvSpPr>
        <p:spPr bwMode="auto">
          <a:xfrm>
            <a:off x="8447285" y="6235784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160195-E591-A22A-17CB-2088CF573FDE}"/>
              </a:ext>
            </a:extLst>
          </p:cNvPr>
          <p:cNvSpPr/>
          <p:nvPr/>
        </p:nvSpPr>
        <p:spPr bwMode="auto">
          <a:xfrm>
            <a:off x="9296205" y="6233649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37225E-A836-C78F-A2FD-20E586881BDD}"/>
              </a:ext>
            </a:extLst>
          </p:cNvPr>
          <p:cNvSpPr/>
          <p:nvPr/>
        </p:nvSpPr>
        <p:spPr bwMode="auto">
          <a:xfrm>
            <a:off x="10363321" y="6233649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62EE8D-4786-3595-8FBF-1F716A924249}"/>
              </a:ext>
            </a:extLst>
          </p:cNvPr>
          <p:cNvSpPr/>
          <p:nvPr/>
        </p:nvSpPr>
        <p:spPr bwMode="auto">
          <a:xfrm>
            <a:off x="11220913" y="6235784"/>
            <a:ext cx="971087" cy="13495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067597-A231-A6EC-7AD6-EA32677E4F27}"/>
              </a:ext>
            </a:extLst>
          </p:cNvPr>
          <p:cNvSpPr/>
          <p:nvPr/>
        </p:nvSpPr>
        <p:spPr bwMode="auto">
          <a:xfrm>
            <a:off x="7101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552E10-A739-3145-9D83-F887B81D7E72}"/>
              </a:ext>
            </a:extLst>
          </p:cNvPr>
          <p:cNvSpPr/>
          <p:nvPr/>
        </p:nvSpPr>
        <p:spPr bwMode="auto">
          <a:xfrm>
            <a:off x="1059611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9EBB60-5A37-57B7-AA9E-A6C3F0A4BC55}"/>
              </a:ext>
            </a:extLst>
          </p:cNvPr>
          <p:cNvSpPr/>
          <p:nvPr/>
        </p:nvSpPr>
        <p:spPr bwMode="auto">
          <a:xfrm>
            <a:off x="2117147" y="0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C368C8-758C-4E9D-58F6-36427597F96E}"/>
              </a:ext>
            </a:extLst>
          </p:cNvPr>
          <p:cNvSpPr/>
          <p:nvPr/>
        </p:nvSpPr>
        <p:spPr bwMode="auto">
          <a:xfrm>
            <a:off x="3169657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990B1C-415C-1957-FD2A-003B7F69568A}"/>
              </a:ext>
            </a:extLst>
          </p:cNvPr>
          <p:cNvSpPr/>
          <p:nvPr/>
        </p:nvSpPr>
        <p:spPr bwMode="auto">
          <a:xfrm>
            <a:off x="4227193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EDD839-89B6-9EC6-8763-1432DF31EF48}"/>
              </a:ext>
            </a:extLst>
          </p:cNvPr>
          <p:cNvSpPr/>
          <p:nvPr/>
        </p:nvSpPr>
        <p:spPr bwMode="auto">
          <a:xfrm>
            <a:off x="5279703" y="-27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45416B-0469-5ED9-F51B-925282FE604A}"/>
              </a:ext>
            </a:extLst>
          </p:cNvPr>
          <p:cNvSpPr/>
          <p:nvPr/>
        </p:nvSpPr>
        <p:spPr bwMode="auto">
          <a:xfrm>
            <a:off x="6337239" y="-548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A87ACA-6F4F-6EF8-62DE-F51C22245BB8}"/>
              </a:ext>
            </a:extLst>
          </p:cNvPr>
          <p:cNvSpPr/>
          <p:nvPr/>
        </p:nvSpPr>
        <p:spPr bwMode="auto">
          <a:xfrm>
            <a:off x="7389749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F94843-406C-D596-4C32-B46EBD831697}"/>
              </a:ext>
            </a:extLst>
          </p:cNvPr>
          <p:cNvSpPr/>
          <p:nvPr/>
        </p:nvSpPr>
        <p:spPr bwMode="auto">
          <a:xfrm>
            <a:off x="8447285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4A97A0-6381-1267-6FC6-FAB3BF563C34}"/>
              </a:ext>
            </a:extLst>
          </p:cNvPr>
          <p:cNvSpPr/>
          <p:nvPr/>
        </p:nvSpPr>
        <p:spPr bwMode="auto">
          <a:xfrm>
            <a:off x="9290527" y="-548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20645F-E1D5-7998-4A54-96410339B745}"/>
              </a:ext>
            </a:extLst>
          </p:cNvPr>
          <p:cNvSpPr/>
          <p:nvPr/>
        </p:nvSpPr>
        <p:spPr bwMode="auto">
          <a:xfrm>
            <a:off x="10338937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41829B-51CD-C1C5-6043-0E98F6DD2831}"/>
              </a:ext>
            </a:extLst>
          </p:cNvPr>
          <p:cNvSpPr/>
          <p:nvPr/>
        </p:nvSpPr>
        <p:spPr bwMode="auto">
          <a:xfrm>
            <a:off x="11173053" y="-548"/>
            <a:ext cx="993594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34" name="Picture 33" descr="A group of people working on a table&#10;&#10;AI-generated content may be incorrect.">
            <a:extLst>
              <a:ext uri="{FF2B5EF4-FFF2-40B4-BE49-F238E27FC236}">
                <a16:creationId xmlns:a16="http://schemas.microsoft.com/office/drawing/2014/main" id="{F321FD0B-CEEF-15C3-0A70-60D1423A0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9" y="2442297"/>
            <a:ext cx="3729990" cy="20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4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AA100D-5197-097B-4987-647503738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5DEB47-2A0D-3146-D9F1-F2E7792CF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0EE62E-6825-4175-5086-90E3E4F3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18DF463-28AD-9CBE-4857-9AA18CF8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45264-ADD5-DE9D-AB60-E20A685FA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869" y="864233"/>
            <a:ext cx="4310283" cy="59237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/>
              <a:t>TUHSD Curriculum Components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6F1F48-8352-5103-20AF-239EEF925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CCBE0-FEE9-103B-FA26-3D331E30B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6968" y="2221992"/>
            <a:ext cx="6627924" cy="373989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CCE5F0-2330-07C3-1A74-2F84E4D7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Content Placeholder 34">
            <a:extLst>
              <a:ext uri="{FF2B5EF4-FFF2-40B4-BE49-F238E27FC236}">
                <a16:creationId xmlns:a16="http://schemas.microsoft.com/office/drawing/2014/main" id="{5F4FF375-2E72-F31E-38D1-40FB8EFACD9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5936240"/>
              </p:ext>
            </p:extLst>
          </p:nvPr>
        </p:nvGraphicFramePr>
        <p:xfrm>
          <a:off x="364028" y="1384271"/>
          <a:ext cx="5211763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60688E5-C976-6B2A-4FFD-5E748DDE9399}"/>
              </a:ext>
            </a:extLst>
          </p:cNvPr>
          <p:cNvSpPr/>
          <p:nvPr/>
        </p:nvSpPr>
        <p:spPr>
          <a:xfrm>
            <a:off x="1583816" y="6396335"/>
            <a:ext cx="900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EXCELLENCE IN EVERY ENDEAVOR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8F195-1706-C06D-618F-575992EB7285}"/>
              </a:ext>
            </a:extLst>
          </p:cNvPr>
          <p:cNvSpPr/>
          <p:nvPr/>
        </p:nvSpPr>
        <p:spPr bwMode="auto">
          <a:xfrm>
            <a:off x="16227" y="623578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793AD1-2A34-8C52-9D4D-BDD51A9FFC3D}"/>
              </a:ext>
            </a:extLst>
          </p:cNvPr>
          <p:cNvSpPr/>
          <p:nvPr/>
        </p:nvSpPr>
        <p:spPr bwMode="auto">
          <a:xfrm>
            <a:off x="1059611" y="624393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55492E-6A32-28A6-3918-BAE3D93CF860}"/>
              </a:ext>
            </a:extLst>
          </p:cNvPr>
          <p:cNvSpPr/>
          <p:nvPr/>
        </p:nvSpPr>
        <p:spPr bwMode="auto">
          <a:xfrm>
            <a:off x="212627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DB3BD-85C4-B624-3644-6E0D564C55DE}"/>
              </a:ext>
            </a:extLst>
          </p:cNvPr>
          <p:cNvSpPr/>
          <p:nvPr/>
        </p:nvSpPr>
        <p:spPr bwMode="auto">
          <a:xfrm>
            <a:off x="3178783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B28DFA-9B49-D95E-3110-0855F93ECC83}"/>
              </a:ext>
            </a:extLst>
          </p:cNvPr>
          <p:cNvSpPr/>
          <p:nvPr/>
        </p:nvSpPr>
        <p:spPr bwMode="auto">
          <a:xfrm>
            <a:off x="422719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5DD1F-787C-CD27-6A45-6E4559F54FEB}"/>
              </a:ext>
            </a:extLst>
          </p:cNvPr>
          <p:cNvSpPr/>
          <p:nvPr/>
        </p:nvSpPr>
        <p:spPr bwMode="auto">
          <a:xfrm>
            <a:off x="5270577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B1CCC0-1C9A-F740-8E0F-CC72D32B6FEF}"/>
              </a:ext>
            </a:extLst>
          </p:cNvPr>
          <p:cNvSpPr/>
          <p:nvPr/>
        </p:nvSpPr>
        <p:spPr bwMode="auto">
          <a:xfrm>
            <a:off x="6337239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0AB0B5-F9AF-891B-5683-155A0BB8088E}"/>
              </a:ext>
            </a:extLst>
          </p:cNvPr>
          <p:cNvSpPr/>
          <p:nvPr/>
        </p:nvSpPr>
        <p:spPr bwMode="auto">
          <a:xfrm>
            <a:off x="7389749" y="623578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472D7B-E37A-35AB-7E85-15CB57A8EF6D}"/>
              </a:ext>
            </a:extLst>
          </p:cNvPr>
          <p:cNvSpPr/>
          <p:nvPr/>
        </p:nvSpPr>
        <p:spPr bwMode="auto">
          <a:xfrm>
            <a:off x="8447285" y="6235784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65A2EC-EF94-B878-1F94-539E906953E7}"/>
              </a:ext>
            </a:extLst>
          </p:cNvPr>
          <p:cNvSpPr/>
          <p:nvPr/>
        </p:nvSpPr>
        <p:spPr bwMode="auto">
          <a:xfrm>
            <a:off x="9296205" y="6233649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A1B140-0346-BC43-930A-76D5AFA435BA}"/>
              </a:ext>
            </a:extLst>
          </p:cNvPr>
          <p:cNvSpPr/>
          <p:nvPr/>
        </p:nvSpPr>
        <p:spPr bwMode="auto">
          <a:xfrm>
            <a:off x="10363321" y="6233649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8F76AC-D195-98D2-1AC0-9A8791311A1C}"/>
              </a:ext>
            </a:extLst>
          </p:cNvPr>
          <p:cNvSpPr/>
          <p:nvPr/>
        </p:nvSpPr>
        <p:spPr bwMode="auto">
          <a:xfrm>
            <a:off x="11220913" y="6235784"/>
            <a:ext cx="971087" cy="13495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E6E1D2-5E23-A237-28B8-800137D21EA5}"/>
              </a:ext>
            </a:extLst>
          </p:cNvPr>
          <p:cNvSpPr/>
          <p:nvPr/>
        </p:nvSpPr>
        <p:spPr bwMode="auto">
          <a:xfrm>
            <a:off x="7101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00AF20-C664-CD69-2817-03500C6098E3}"/>
              </a:ext>
            </a:extLst>
          </p:cNvPr>
          <p:cNvSpPr/>
          <p:nvPr/>
        </p:nvSpPr>
        <p:spPr bwMode="auto">
          <a:xfrm>
            <a:off x="1059611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B7447D-16E0-55F4-45F6-1F383F96ACB1}"/>
              </a:ext>
            </a:extLst>
          </p:cNvPr>
          <p:cNvSpPr/>
          <p:nvPr/>
        </p:nvSpPr>
        <p:spPr bwMode="auto">
          <a:xfrm>
            <a:off x="2117147" y="0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E777C0-4419-7244-D9F8-7B595D513B57}"/>
              </a:ext>
            </a:extLst>
          </p:cNvPr>
          <p:cNvSpPr/>
          <p:nvPr/>
        </p:nvSpPr>
        <p:spPr bwMode="auto">
          <a:xfrm>
            <a:off x="3169657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07CE3A-95C2-7AC3-18D1-31FE7F067600}"/>
              </a:ext>
            </a:extLst>
          </p:cNvPr>
          <p:cNvSpPr/>
          <p:nvPr/>
        </p:nvSpPr>
        <p:spPr bwMode="auto">
          <a:xfrm>
            <a:off x="4227193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8C0370-52B1-953C-BB87-FAE98E297917}"/>
              </a:ext>
            </a:extLst>
          </p:cNvPr>
          <p:cNvSpPr/>
          <p:nvPr/>
        </p:nvSpPr>
        <p:spPr bwMode="auto">
          <a:xfrm>
            <a:off x="5279703" y="-27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B72788-2480-88F8-315C-B2355AC259A3}"/>
              </a:ext>
            </a:extLst>
          </p:cNvPr>
          <p:cNvSpPr/>
          <p:nvPr/>
        </p:nvSpPr>
        <p:spPr bwMode="auto">
          <a:xfrm>
            <a:off x="6337239" y="-548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1AC56C-E41E-D38B-C4D2-35C8BFE962F9}"/>
              </a:ext>
            </a:extLst>
          </p:cNvPr>
          <p:cNvSpPr/>
          <p:nvPr/>
        </p:nvSpPr>
        <p:spPr bwMode="auto">
          <a:xfrm>
            <a:off x="7389749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45DAEA-208A-EFF0-792B-8688CB18797A}"/>
              </a:ext>
            </a:extLst>
          </p:cNvPr>
          <p:cNvSpPr/>
          <p:nvPr/>
        </p:nvSpPr>
        <p:spPr bwMode="auto">
          <a:xfrm>
            <a:off x="8447285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32D789D-D76F-63F8-B537-B124ADD9FE67}"/>
              </a:ext>
            </a:extLst>
          </p:cNvPr>
          <p:cNvSpPr/>
          <p:nvPr/>
        </p:nvSpPr>
        <p:spPr bwMode="auto">
          <a:xfrm>
            <a:off x="9290527" y="-548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D2CB2C-4575-7EC4-AD82-7F4DB9163F2B}"/>
              </a:ext>
            </a:extLst>
          </p:cNvPr>
          <p:cNvSpPr/>
          <p:nvPr/>
        </p:nvSpPr>
        <p:spPr bwMode="auto">
          <a:xfrm>
            <a:off x="10338937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D3D561-0245-8F78-A4C3-DB14A44BB9D7}"/>
              </a:ext>
            </a:extLst>
          </p:cNvPr>
          <p:cNvSpPr/>
          <p:nvPr/>
        </p:nvSpPr>
        <p:spPr bwMode="auto">
          <a:xfrm>
            <a:off x="11173053" y="-548"/>
            <a:ext cx="993594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36" name="Picture 35" descr="Books on an armchair">
            <a:extLst>
              <a:ext uri="{FF2B5EF4-FFF2-40B4-BE49-F238E27FC236}">
                <a16:creationId xmlns:a16="http://schemas.microsoft.com/office/drawing/2014/main" id="{00A5C8AB-65A0-7574-FCBE-7AEF0CAD40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69" y="2135931"/>
            <a:ext cx="3572831" cy="237306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896156A-AB19-CF3C-C55B-76ED12FCF867}"/>
              </a:ext>
            </a:extLst>
          </p:cNvPr>
          <p:cNvSpPr txBox="1"/>
          <p:nvPr/>
        </p:nvSpPr>
        <p:spPr>
          <a:xfrm>
            <a:off x="5907081" y="4762552"/>
            <a:ext cx="5762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Curriculum outlines what students are expected to learn, how they will be taught, the materials and resources that will be used, and how their learning will be assessed. </a:t>
            </a:r>
          </a:p>
        </p:txBody>
      </p:sp>
    </p:spTree>
    <p:extLst>
      <p:ext uri="{BB962C8B-B14F-4D97-AF65-F5344CB8AC3E}">
        <p14:creationId xmlns:p14="http://schemas.microsoft.com/office/powerpoint/2010/main" val="417650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B9E0C-C8CE-DEC3-BCBE-D8ECEE06E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AAAF4A-A29B-607D-BC78-D5B925DC0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C1022D-52AC-E832-032C-2F2FD9ED4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6694D0-EC77-828F-6DAC-D20221C33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CC20D-8047-069B-4BAB-0BFE422AF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8" y="914400"/>
            <a:ext cx="6627924" cy="59237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/>
              <a:t>TUHSD Adopted Curriculum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98A82C-5C74-C366-AE76-CE8038B24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E5A2B-2746-AD80-B331-7B7EA3713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6968" y="2221992"/>
            <a:ext cx="6627924" cy="3739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English Language Arts: Houghton Mifflin Harcourt (HMH), 2022</a:t>
            </a:r>
          </a:p>
          <a:p>
            <a:r>
              <a:rPr lang="en-US"/>
              <a:t>Math: McGraw Hill, 2023</a:t>
            </a:r>
          </a:p>
          <a:p>
            <a:r>
              <a:rPr lang="en-US"/>
              <a:t>Social Studies: McGraw Hill, 2022</a:t>
            </a:r>
          </a:p>
          <a:p>
            <a:r>
              <a:rPr lang="en-US"/>
              <a:t>Science: </a:t>
            </a:r>
            <a:r>
              <a:rPr lang="en-US" err="1"/>
              <a:t>Saavas</a:t>
            </a:r>
            <a:r>
              <a:rPr lang="en-US"/>
              <a:t>, 2023</a:t>
            </a:r>
          </a:p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DA3A53-DBCC-67CA-89D9-5D1C54778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DDB81BE-5A47-E05B-3FEE-9A54D5E815D4}"/>
              </a:ext>
            </a:extLst>
          </p:cNvPr>
          <p:cNvSpPr/>
          <p:nvPr/>
        </p:nvSpPr>
        <p:spPr>
          <a:xfrm>
            <a:off x="1583816" y="6396335"/>
            <a:ext cx="900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EXCELLENCE IN EVERY ENDEAVOR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60C2EA-0B41-DF3D-FCA5-3E312794E8C6}"/>
              </a:ext>
            </a:extLst>
          </p:cNvPr>
          <p:cNvSpPr/>
          <p:nvPr/>
        </p:nvSpPr>
        <p:spPr bwMode="auto">
          <a:xfrm>
            <a:off x="16227" y="623578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D71E7E-A1AF-D467-6562-67D36E59C6AA}"/>
              </a:ext>
            </a:extLst>
          </p:cNvPr>
          <p:cNvSpPr/>
          <p:nvPr/>
        </p:nvSpPr>
        <p:spPr bwMode="auto">
          <a:xfrm>
            <a:off x="1059611" y="624393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032386-326B-7570-1156-E797B2F30117}"/>
              </a:ext>
            </a:extLst>
          </p:cNvPr>
          <p:cNvSpPr/>
          <p:nvPr/>
        </p:nvSpPr>
        <p:spPr bwMode="auto">
          <a:xfrm>
            <a:off x="212627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73511B-4437-4915-7C92-672AC5F45F88}"/>
              </a:ext>
            </a:extLst>
          </p:cNvPr>
          <p:cNvSpPr/>
          <p:nvPr/>
        </p:nvSpPr>
        <p:spPr bwMode="auto">
          <a:xfrm>
            <a:off x="3178783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17945A-F23B-FA16-AD9A-1459124B0938}"/>
              </a:ext>
            </a:extLst>
          </p:cNvPr>
          <p:cNvSpPr/>
          <p:nvPr/>
        </p:nvSpPr>
        <p:spPr bwMode="auto">
          <a:xfrm>
            <a:off x="422719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B30F78-3A3A-374E-81C8-E3ECDA30FFD6}"/>
              </a:ext>
            </a:extLst>
          </p:cNvPr>
          <p:cNvSpPr/>
          <p:nvPr/>
        </p:nvSpPr>
        <p:spPr bwMode="auto">
          <a:xfrm>
            <a:off x="5270577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03FAAE-997B-72CF-7C8D-9B012CBD6E00}"/>
              </a:ext>
            </a:extLst>
          </p:cNvPr>
          <p:cNvSpPr/>
          <p:nvPr/>
        </p:nvSpPr>
        <p:spPr bwMode="auto">
          <a:xfrm>
            <a:off x="6337239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2F549-7828-BC87-9621-B322D3336AA8}"/>
              </a:ext>
            </a:extLst>
          </p:cNvPr>
          <p:cNvSpPr/>
          <p:nvPr/>
        </p:nvSpPr>
        <p:spPr bwMode="auto">
          <a:xfrm>
            <a:off x="7389749" y="623578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773A45-0F15-139F-58C5-FE57E35C5553}"/>
              </a:ext>
            </a:extLst>
          </p:cNvPr>
          <p:cNvSpPr/>
          <p:nvPr/>
        </p:nvSpPr>
        <p:spPr bwMode="auto">
          <a:xfrm>
            <a:off x="8447285" y="6235784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287F8E-B0B7-50AD-C21A-0B0B3B677028}"/>
              </a:ext>
            </a:extLst>
          </p:cNvPr>
          <p:cNvSpPr/>
          <p:nvPr/>
        </p:nvSpPr>
        <p:spPr bwMode="auto">
          <a:xfrm>
            <a:off x="9296205" y="6233649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F303D5-6A3B-8EEF-DDAE-88C79E8F7AE2}"/>
              </a:ext>
            </a:extLst>
          </p:cNvPr>
          <p:cNvSpPr/>
          <p:nvPr/>
        </p:nvSpPr>
        <p:spPr bwMode="auto">
          <a:xfrm>
            <a:off x="10363321" y="6233649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3B2E6B-BEED-D661-204A-FF2856B5B165}"/>
              </a:ext>
            </a:extLst>
          </p:cNvPr>
          <p:cNvSpPr/>
          <p:nvPr/>
        </p:nvSpPr>
        <p:spPr bwMode="auto">
          <a:xfrm>
            <a:off x="11220913" y="6235784"/>
            <a:ext cx="971087" cy="13495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3921CD-786A-9C57-80D6-372D6F2BD936}"/>
              </a:ext>
            </a:extLst>
          </p:cNvPr>
          <p:cNvSpPr/>
          <p:nvPr/>
        </p:nvSpPr>
        <p:spPr bwMode="auto">
          <a:xfrm>
            <a:off x="7101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399DA6-4CE6-27A2-9026-D8399D234660}"/>
              </a:ext>
            </a:extLst>
          </p:cNvPr>
          <p:cNvSpPr/>
          <p:nvPr/>
        </p:nvSpPr>
        <p:spPr bwMode="auto">
          <a:xfrm>
            <a:off x="1059611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A18D55-8072-F030-B641-5AD60638D389}"/>
              </a:ext>
            </a:extLst>
          </p:cNvPr>
          <p:cNvSpPr/>
          <p:nvPr/>
        </p:nvSpPr>
        <p:spPr bwMode="auto">
          <a:xfrm>
            <a:off x="2117147" y="0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23AE1D-58AD-803E-A71F-BF106F6DCF18}"/>
              </a:ext>
            </a:extLst>
          </p:cNvPr>
          <p:cNvSpPr/>
          <p:nvPr/>
        </p:nvSpPr>
        <p:spPr bwMode="auto">
          <a:xfrm>
            <a:off x="3169657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6DF5BB-2124-D3B9-06BE-4A7D31167343}"/>
              </a:ext>
            </a:extLst>
          </p:cNvPr>
          <p:cNvSpPr/>
          <p:nvPr/>
        </p:nvSpPr>
        <p:spPr bwMode="auto">
          <a:xfrm>
            <a:off x="4227193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111989-ECF5-B24F-547D-3241DE38A8C3}"/>
              </a:ext>
            </a:extLst>
          </p:cNvPr>
          <p:cNvSpPr/>
          <p:nvPr/>
        </p:nvSpPr>
        <p:spPr bwMode="auto">
          <a:xfrm>
            <a:off x="5279703" y="-27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91674C-7F79-EEED-E939-ECBB4419E469}"/>
              </a:ext>
            </a:extLst>
          </p:cNvPr>
          <p:cNvSpPr/>
          <p:nvPr/>
        </p:nvSpPr>
        <p:spPr bwMode="auto">
          <a:xfrm>
            <a:off x="6337239" y="-548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09096A-7464-EB6B-2D08-6E044441679E}"/>
              </a:ext>
            </a:extLst>
          </p:cNvPr>
          <p:cNvSpPr/>
          <p:nvPr/>
        </p:nvSpPr>
        <p:spPr bwMode="auto">
          <a:xfrm>
            <a:off x="7389749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F4076F-AC03-7484-F164-A2A34E443C49}"/>
              </a:ext>
            </a:extLst>
          </p:cNvPr>
          <p:cNvSpPr/>
          <p:nvPr/>
        </p:nvSpPr>
        <p:spPr bwMode="auto">
          <a:xfrm>
            <a:off x="8447285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0316924-CEBD-CA52-A613-21117387362A}"/>
              </a:ext>
            </a:extLst>
          </p:cNvPr>
          <p:cNvSpPr/>
          <p:nvPr/>
        </p:nvSpPr>
        <p:spPr bwMode="auto">
          <a:xfrm>
            <a:off x="9290527" y="-548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13072A-E68C-45C6-B567-8F05A2233B22}"/>
              </a:ext>
            </a:extLst>
          </p:cNvPr>
          <p:cNvSpPr/>
          <p:nvPr/>
        </p:nvSpPr>
        <p:spPr bwMode="auto">
          <a:xfrm>
            <a:off x="10338937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1259E6D-701A-926A-19D3-86B9FD4DA80B}"/>
              </a:ext>
            </a:extLst>
          </p:cNvPr>
          <p:cNvSpPr/>
          <p:nvPr/>
        </p:nvSpPr>
        <p:spPr bwMode="auto">
          <a:xfrm>
            <a:off x="11173053" y="-548"/>
            <a:ext cx="993594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35" name="Picture 34" descr="Open pages of book">
            <a:extLst>
              <a:ext uri="{FF2B5EF4-FFF2-40B4-BE49-F238E27FC236}">
                <a16:creationId xmlns:a16="http://schemas.microsoft.com/office/drawing/2014/main" id="{8ADCDE1A-5802-DF48-5721-7F7F3A4FB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9" y="1999508"/>
            <a:ext cx="4303253" cy="28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30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BF2E2-4FB4-6004-945A-4AF53D5F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186" y="909637"/>
            <a:ext cx="4800600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Growth in Learning</a:t>
            </a:r>
          </a:p>
        </p:txBody>
      </p:sp>
      <p:pic>
        <p:nvPicPr>
          <p:cNvPr id="5" name="Content Placeholder 4" descr="Business image chart">
            <a:extLst>
              <a:ext uri="{FF2B5EF4-FFF2-40B4-BE49-F238E27FC236}">
                <a16:creationId xmlns:a16="http://schemas.microsoft.com/office/drawing/2014/main" id="{F9D71840-A0D1-46CC-80AC-ADB48428CB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8531" r="12640" b="-1"/>
          <a:stretch/>
        </p:blipFill>
        <p:spPr>
          <a:xfrm>
            <a:off x="20" y="10"/>
            <a:ext cx="5495795" cy="623578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723900"/>
            <a:ext cx="46100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5A839-485F-1B7D-FBDB-83E596F72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6186" y="2217229"/>
            <a:ext cx="4800600" cy="3739896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dirty="0"/>
              <a:t>Standards 24 -30</a:t>
            </a:r>
          </a:p>
          <a:p>
            <a:r>
              <a:rPr lang="en-US" dirty="0"/>
              <a:t>Data-Based Decision Making</a:t>
            </a:r>
          </a:p>
          <a:p>
            <a:pPr lvl="1"/>
            <a:r>
              <a:rPr lang="en-US" dirty="0"/>
              <a:t>Utilization of data from the Education Data &amp; Innovation division</a:t>
            </a:r>
          </a:p>
          <a:p>
            <a:pPr lvl="1"/>
            <a:r>
              <a:rPr lang="en-US" dirty="0"/>
              <a:t>Involvement of external consulting organizations</a:t>
            </a:r>
          </a:p>
          <a:p>
            <a:pPr lvl="1"/>
            <a:r>
              <a:rPr lang="en-US" dirty="0"/>
              <a:t>Monitor student progress and development over time</a:t>
            </a:r>
          </a:p>
          <a:p>
            <a:r>
              <a:rPr lang="en-US" dirty="0"/>
              <a:t>Action Research</a:t>
            </a:r>
          </a:p>
          <a:p>
            <a:pPr lvl="1"/>
            <a:r>
              <a:rPr lang="en-US" dirty="0"/>
              <a:t>Initial phase of establishing collaborative practices</a:t>
            </a:r>
          </a:p>
          <a:p>
            <a:pPr lvl="1"/>
            <a:r>
              <a:rPr lang="en-US" dirty="0"/>
              <a:t>Based on research findings</a:t>
            </a:r>
          </a:p>
          <a:p>
            <a:pPr lvl="1"/>
            <a:r>
              <a:rPr lang="en-US" dirty="0"/>
              <a:t>Encourages setting and achieving learning goals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6142781"/>
            <a:ext cx="4610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2BCE37E-CFD3-6D53-4993-E39402573763}"/>
              </a:ext>
            </a:extLst>
          </p:cNvPr>
          <p:cNvSpPr/>
          <p:nvPr/>
        </p:nvSpPr>
        <p:spPr>
          <a:xfrm>
            <a:off x="1583816" y="6396335"/>
            <a:ext cx="900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EXCELLENCE IN EVERY ENDEAVOR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1993B3-830A-979A-E5CD-A94E303D81D0}"/>
              </a:ext>
            </a:extLst>
          </p:cNvPr>
          <p:cNvSpPr/>
          <p:nvPr/>
        </p:nvSpPr>
        <p:spPr bwMode="auto">
          <a:xfrm>
            <a:off x="16227" y="623578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339ADB-ACC7-51FE-FEFD-F56F0C37ED91}"/>
              </a:ext>
            </a:extLst>
          </p:cNvPr>
          <p:cNvSpPr/>
          <p:nvPr/>
        </p:nvSpPr>
        <p:spPr bwMode="auto">
          <a:xfrm>
            <a:off x="1059611" y="624393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A17CAF-FF12-87BC-7D1F-DC9FF505F4D3}"/>
              </a:ext>
            </a:extLst>
          </p:cNvPr>
          <p:cNvSpPr/>
          <p:nvPr/>
        </p:nvSpPr>
        <p:spPr bwMode="auto">
          <a:xfrm>
            <a:off x="212627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EA151-C408-CAE2-BFAE-21AAE694E847}"/>
              </a:ext>
            </a:extLst>
          </p:cNvPr>
          <p:cNvSpPr/>
          <p:nvPr/>
        </p:nvSpPr>
        <p:spPr bwMode="auto">
          <a:xfrm>
            <a:off x="3178783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5FD184-B884-F090-BAAF-04FE75A507EE}"/>
              </a:ext>
            </a:extLst>
          </p:cNvPr>
          <p:cNvSpPr/>
          <p:nvPr/>
        </p:nvSpPr>
        <p:spPr bwMode="auto">
          <a:xfrm>
            <a:off x="422719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561BD5-32D4-082E-46C7-AD91804BA442}"/>
              </a:ext>
            </a:extLst>
          </p:cNvPr>
          <p:cNvSpPr/>
          <p:nvPr/>
        </p:nvSpPr>
        <p:spPr bwMode="auto">
          <a:xfrm>
            <a:off x="5270577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3DD675-B40E-217A-4E53-C2B420DB6CAE}"/>
              </a:ext>
            </a:extLst>
          </p:cNvPr>
          <p:cNvSpPr/>
          <p:nvPr/>
        </p:nvSpPr>
        <p:spPr bwMode="auto">
          <a:xfrm>
            <a:off x="6337239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8D51C-C522-2068-4E8B-09FEC3BADEF3}"/>
              </a:ext>
            </a:extLst>
          </p:cNvPr>
          <p:cNvSpPr/>
          <p:nvPr/>
        </p:nvSpPr>
        <p:spPr bwMode="auto">
          <a:xfrm>
            <a:off x="7389749" y="623578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FBB34E-7695-5435-AE99-8A2665447726}"/>
              </a:ext>
            </a:extLst>
          </p:cNvPr>
          <p:cNvSpPr/>
          <p:nvPr/>
        </p:nvSpPr>
        <p:spPr bwMode="auto">
          <a:xfrm>
            <a:off x="8447285" y="6235784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9E054F-84E7-5902-BF37-373122585FB1}"/>
              </a:ext>
            </a:extLst>
          </p:cNvPr>
          <p:cNvSpPr/>
          <p:nvPr/>
        </p:nvSpPr>
        <p:spPr bwMode="auto">
          <a:xfrm>
            <a:off x="9296205" y="6233649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2A0602-C815-7C2B-A5E8-0F63202C33FF}"/>
              </a:ext>
            </a:extLst>
          </p:cNvPr>
          <p:cNvSpPr/>
          <p:nvPr/>
        </p:nvSpPr>
        <p:spPr bwMode="auto">
          <a:xfrm>
            <a:off x="10363321" y="6233649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BC0C96-CE2E-85D0-230F-A3798EA070CE}"/>
              </a:ext>
            </a:extLst>
          </p:cNvPr>
          <p:cNvSpPr/>
          <p:nvPr/>
        </p:nvSpPr>
        <p:spPr bwMode="auto">
          <a:xfrm>
            <a:off x="11220913" y="6235784"/>
            <a:ext cx="971087" cy="13495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8CCB15-4C1B-ED3E-5AD1-1D7D902AEEE0}"/>
              </a:ext>
            </a:extLst>
          </p:cNvPr>
          <p:cNvSpPr/>
          <p:nvPr/>
        </p:nvSpPr>
        <p:spPr bwMode="auto">
          <a:xfrm>
            <a:off x="7101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ED0446-64D9-BC2C-B20D-E8B4663332B0}"/>
              </a:ext>
            </a:extLst>
          </p:cNvPr>
          <p:cNvSpPr/>
          <p:nvPr/>
        </p:nvSpPr>
        <p:spPr bwMode="auto">
          <a:xfrm>
            <a:off x="1059611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97F529-1439-FBBA-479A-12505942CA20}"/>
              </a:ext>
            </a:extLst>
          </p:cNvPr>
          <p:cNvSpPr/>
          <p:nvPr/>
        </p:nvSpPr>
        <p:spPr bwMode="auto">
          <a:xfrm>
            <a:off x="2117147" y="0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C78202F-E933-BF0D-2B12-748B8E9BEE7E}"/>
              </a:ext>
            </a:extLst>
          </p:cNvPr>
          <p:cNvSpPr/>
          <p:nvPr/>
        </p:nvSpPr>
        <p:spPr bwMode="auto">
          <a:xfrm>
            <a:off x="3169657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EDB0C2-DBB4-77AA-4BD3-9B5E62004026}"/>
              </a:ext>
            </a:extLst>
          </p:cNvPr>
          <p:cNvSpPr/>
          <p:nvPr/>
        </p:nvSpPr>
        <p:spPr bwMode="auto">
          <a:xfrm>
            <a:off x="4227193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3D1E24-18C8-6AAF-A2E9-8ACC7E2DC3AF}"/>
              </a:ext>
            </a:extLst>
          </p:cNvPr>
          <p:cNvSpPr/>
          <p:nvPr/>
        </p:nvSpPr>
        <p:spPr bwMode="auto">
          <a:xfrm>
            <a:off x="5279703" y="-27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190CB6-22D0-0526-F01C-DA8A6B0D1622}"/>
              </a:ext>
            </a:extLst>
          </p:cNvPr>
          <p:cNvSpPr/>
          <p:nvPr/>
        </p:nvSpPr>
        <p:spPr bwMode="auto">
          <a:xfrm>
            <a:off x="6337239" y="-548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11E4255-D2AF-3450-6D45-CEBC85CBD56B}"/>
              </a:ext>
            </a:extLst>
          </p:cNvPr>
          <p:cNvSpPr/>
          <p:nvPr/>
        </p:nvSpPr>
        <p:spPr bwMode="auto">
          <a:xfrm>
            <a:off x="7389749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0955D8-AE53-B448-837B-F5146EF6118A}"/>
              </a:ext>
            </a:extLst>
          </p:cNvPr>
          <p:cNvSpPr/>
          <p:nvPr/>
        </p:nvSpPr>
        <p:spPr bwMode="auto">
          <a:xfrm>
            <a:off x="8447285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3B50CB6-FEB0-B325-FDC1-F045DA4D99FD}"/>
              </a:ext>
            </a:extLst>
          </p:cNvPr>
          <p:cNvSpPr/>
          <p:nvPr/>
        </p:nvSpPr>
        <p:spPr bwMode="auto">
          <a:xfrm>
            <a:off x="9290527" y="-548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65D1D4-4DE2-9F59-F8EA-159B54D311FB}"/>
              </a:ext>
            </a:extLst>
          </p:cNvPr>
          <p:cNvSpPr/>
          <p:nvPr/>
        </p:nvSpPr>
        <p:spPr bwMode="auto">
          <a:xfrm>
            <a:off x="10338937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0DFCD82-F577-4714-C4E1-3D34E2EFABE6}"/>
              </a:ext>
            </a:extLst>
          </p:cNvPr>
          <p:cNvSpPr/>
          <p:nvPr/>
        </p:nvSpPr>
        <p:spPr bwMode="auto">
          <a:xfrm>
            <a:off x="11173053" y="-548"/>
            <a:ext cx="993594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573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32A38C-AE75-00CD-024B-C9E5BAF35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8" y="914400"/>
            <a:ext cx="6627924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KEY Recommendations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30AC7-AA74-53A0-9610-3A7D2D384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6608" y="2221992"/>
            <a:ext cx="10488284" cy="3739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Instructional Model </a:t>
            </a:r>
          </a:p>
          <a:p>
            <a:pPr lvl="1"/>
            <a:r>
              <a:rPr lang="en-US" dirty="0"/>
              <a:t>Develop and implement an instructional model to include more inquiry and active learning to increase student engagement</a:t>
            </a:r>
          </a:p>
          <a:p>
            <a:r>
              <a:rPr lang="en-US" dirty="0"/>
              <a:t>Differentiated Learning </a:t>
            </a:r>
          </a:p>
          <a:p>
            <a:pPr lvl="1"/>
            <a:r>
              <a:rPr lang="en-US" dirty="0"/>
              <a:t>Enhancing differentiated active learning practices to boost student engagement</a:t>
            </a:r>
          </a:p>
          <a:p>
            <a:r>
              <a:rPr lang="en-US" dirty="0"/>
              <a:t>Assessments </a:t>
            </a:r>
          </a:p>
          <a:p>
            <a:pPr lvl="1"/>
            <a:r>
              <a:rPr lang="en-US" dirty="0"/>
              <a:t>Evaluate</a:t>
            </a:r>
            <a:r>
              <a:rPr lang="en-US" dirty="0">
                <a:ea typeface="+mn-lt"/>
                <a:cs typeface="+mn-lt"/>
              </a:rPr>
              <a:t> and refine current assessments</a:t>
            </a:r>
            <a:r>
              <a:rPr lang="en-US" dirty="0">
                <a:latin typeface="Arial"/>
                <a:cs typeface="Arial"/>
              </a:rPr>
              <a:t> 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Focus on learning practices</a:t>
            </a:r>
            <a:r>
              <a:rPr lang="en-US" dirty="0">
                <a:latin typeface="Arial"/>
                <a:cs typeface="Arial"/>
              </a:rPr>
              <a:t> 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Monitor and adjust instruction based on data results</a:t>
            </a:r>
            <a:endParaRPr lang="en-US" dirty="0"/>
          </a:p>
          <a:p>
            <a:pPr marL="457200" lvl="1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52061A4-D7DB-EE19-86F2-9FC5F5F39905}"/>
              </a:ext>
            </a:extLst>
          </p:cNvPr>
          <p:cNvSpPr/>
          <p:nvPr/>
        </p:nvSpPr>
        <p:spPr>
          <a:xfrm>
            <a:off x="1583816" y="6396335"/>
            <a:ext cx="900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EXCELLENCE IN EVERY ENDEAVOR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7B1BEF-FE80-5881-FFA7-44B2A01798D4}"/>
              </a:ext>
            </a:extLst>
          </p:cNvPr>
          <p:cNvSpPr/>
          <p:nvPr/>
        </p:nvSpPr>
        <p:spPr bwMode="auto">
          <a:xfrm>
            <a:off x="16227" y="623578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E8D803-1402-23D1-BDF7-3E6BBA9080A6}"/>
              </a:ext>
            </a:extLst>
          </p:cNvPr>
          <p:cNvSpPr/>
          <p:nvPr/>
        </p:nvSpPr>
        <p:spPr bwMode="auto">
          <a:xfrm>
            <a:off x="1059611" y="624393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64064-2876-CE5F-629C-AA3E09B4F5B3}"/>
              </a:ext>
            </a:extLst>
          </p:cNvPr>
          <p:cNvSpPr/>
          <p:nvPr/>
        </p:nvSpPr>
        <p:spPr bwMode="auto">
          <a:xfrm>
            <a:off x="212627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A08FA9-07C3-A3DA-B236-A8A93DA98EE4}"/>
              </a:ext>
            </a:extLst>
          </p:cNvPr>
          <p:cNvSpPr/>
          <p:nvPr/>
        </p:nvSpPr>
        <p:spPr bwMode="auto">
          <a:xfrm>
            <a:off x="3178783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77FC8B-8217-A2CB-920A-29CF62A98028}"/>
              </a:ext>
            </a:extLst>
          </p:cNvPr>
          <p:cNvSpPr/>
          <p:nvPr/>
        </p:nvSpPr>
        <p:spPr bwMode="auto">
          <a:xfrm>
            <a:off x="422719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6387D6-99EA-DFC4-5C52-442C6E97843B}"/>
              </a:ext>
            </a:extLst>
          </p:cNvPr>
          <p:cNvSpPr/>
          <p:nvPr/>
        </p:nvSpPr>
        <p:spPr bwMode="auto">
          <a:xfrm>
            <a:off x="5270577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43DF0E-1D8B-D0E0-AAD8-A04BEEDE8C0E}"/>
              </a:ext>
            </a:extLst>
          </p:cNvPr>
          <p:cNvSpPr/>
          <p:nvPr/>
        </p:nvSpPr>
        <p:spPr bwMode="auto">
          <a:xfrm>
            <a:off x="6337239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3EFCBC-56CC-EE78-38B5-8EA87E2A5FCB}"/>
              </a:ext>
            </a:extLst>
          </p:cNvPr>
          <p:cNvSpPr/>
          <p:nvPr/>
        </p:nvSpPr>
        <p:spPr bwMode="auto">
          <a:xfrm>
            <a:off x="7389749" y="623578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505BCA-B20D-5860-9AF8-E652CF8F02A8}"/>
              </a:ext>
            </a:extLst>
          </p:cNvPr>
          <p:cNvSpPr/>
          <p:nvPr/>
        </p:nvSpPr>
        <p:spPr bwMode="auto">
          <a:xfrm>
            <a:off x="8447285" y="6235784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471EA6-2E4E-A6E4-DA09-A143B6988A8B}"/>
              </a:ext>
            </a:extLst>
          </p:cNvPr>
          <p:cNvSpPr/>
          <p:nvPr/>
        </p:nvSpPr>
        <p:spPr bwMode="auto">
          <a:xfrm>
            <a:off x="9296205" y="6233649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D50168-CC3A-25C3-49A2-381CE3028F4E}"/>
              </a:ext>
            </a:extLst>
          </p:cNvPr>
          <p:cNvSpPr/>
          <p:nvPr/>
        </p:nvSpPr>
        <p:spPr bwMode="auto">
          <a:xfrm>
            <a:off x="10363321" y="6233649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534141-05A1-8E81-084B-600B2AF2D33C}"/>
              </a:ext>
            </a:extLst>
          </p:cNvPr>
          <p:cNvSpPr/>
          <p:nvPr/>
        </p:nvSpPr>
        <p:spPr bwMode="auto">
          <a:xfrm>
            <a:off x="11220913" y="6235784"/>
            <a:ext cx="971087" cy="13495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93BFB3-1C0F-C991-5772-5718AF4C0945}"/>
              </a:ext>
            </a:extLst>
          </p:cNvPr>
          <p:cNvSpPr/>
          <p:nvPr/>
        </p:nvSpPr>
        <p:spPr bwMode="auto">
          <a:xfrm>
            <a:off x="7101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60C18C-961A-7CDD-8B43-81567BB09CFC}"/>
              </a:ext>
            </a:extLst>
          </p:cNvPr>
          <p:cNvSpPr/>
          <p:nvPr/>
        </p:nvSpPr>
        <p:spPr bwMode="auto">
          <a:xfrm>
            <a:off x="1059611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84BFE8-17A3-7A98-6B15-3443E4A9C465}"/>
              </a:ext>
            </a:extLst>
          </p:cNvPr>
          <p:cNvSpPr/>
          <p:nvPr/>
        </p:nvSpPr>
        <p:spPr bwMode="auto">
          <a:xfrm>
            <a:off x="2117147" y="0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D2B38C-95CC-7ED2-E146-28039E482FFC}"/>
              </a:ext>
            </a:extLst>
          </p:cNvPr>
          <p:cNvSpPr/>
          <p:nvPr/>
        </p:nvSpPr>
        <p:spPr bwMode="auto">
          <a:xfrm>
            <a:off x="3169657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2A620A-326B-ACEA-E4A8-F66AD8E749EA}"/>
              </a:ext>
            </a:extLst>
          </p:cNvPr>
          <p:cNvSpPr/>
          <p:nvPr/>
        </p:nvSpPr>
        <p:spPr bwMode="auto">
          <a:xfrm>
            <a:off x="4227193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017F27-7581-55C9-2BC6-74599BE57028}"/>
              </a:ext>
            </a:extLst>
          </p:cNvPr>
          <p:cNvSpPr/>
          <p:nvPr/>
        </p:nvSpPr>
        <p:spPr bwMode="auto">
          <a:xfrm>
            <a:off x="5279703" y="-27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8BE6FA-5070-AEE9-B34D-C3215C5CE21E}"/>
              </a:ext>
            </a:extLst>
          </p:cNvPr>
          <p:cNvSpPr/>
          <p:nvPr/>
        </p:nvSpPr>
        <p:spPr bwMode="auto">
          <a:xfrm>
            <a:off x="6337239" y="-548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7AFB4C-4B32-73DA-B991-7EB431005845}"/>
              </a:ext>
            </a:extLst>
          </p:cNvPr>
          <p:cNvSpPr/>
          <p:nvPr/>
        </p:nvSpPr>
        <p:spPr bwMode="auto">
          <a:xfrm>
            <a:off x="7389749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744C3F-9E97-EDC8-8E64-2F4D3B4793F3}"/>
              </a:ext>
            </a:extLst>
          </p:cNvPr>
          <p:cNvSpPr/>
          <p:nvPr/>
        </p:nvSpPr>
        <p:spPr bwMode="auto">
          <a:xfrm>
            <a:off x="8447285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DD147E-A405-FCA1-89B5-CE8BAD0EF89F}"/>
              </a:ext>
            </a:extLst>
          </p:cNvPr>
          <p:cNvSpPr/>
          <p:nvPr/>
        </p:nvSpPr>
        <p:spPr bwMode="auto">
          <a:xfrm>
            <a:off x="9290527" y="-548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CFAD41-A43E-8869-AFE0-1297B24E79C0}"/>
              </a:ext>
            </a:extLst>
          </p:cNvPr>
          <p:cNvSpPr/>
          <p:nvPr/>
        </p:nvSpPr>
        <p:spPr bwMode="auto">
          <a:xfrm>
            <a:off x="10338937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12404B-9361-C4C0-2704-BD4CC79A7242}"/>
              </a:ext>
            </a:extLst>
          </p:cNvPr>
          <p:cNvSpPr/>
          <p:nvPr/>
        </p:nvSpPr>
        <p:spPr bwMode="auto">
          <a:xfrm>
            <a:off x="11173053" y="-548"/>
            <a:ext cx="993594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9E940AF-C90D-6937-6449-884009975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11" y="508941"/>
            <a:ext cx="2388482" cy="161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07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EF92653-5D6D-47E6-8744-0DAF76E04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A2C48-BC33-A7FA-D985-6E916DE65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24" y="1036646"/>
            <a:ext cx="4011384" cy="30235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/>
              <a:t>Celebrate the success!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ABFA1-050F-3112-6A7B-EEEE0FFEB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2185" y="1390650"/>
            <a:ext cx="3608389" cy="407670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2200"/>
              <a:t>Commitment to our values</a:t>
            </a:r>
          </a:p>
          <a:p>
            <a:r>
              <a:rPr lang="en-US" sz="2200"/>
              <a:t>Warm &amp; welcoming climate</a:t>
            </a:r>
          </a:p>
          <a:p>
            <a:r>
              <a:rPr lang="en-US" sz="2200"/>
              <a:t>Collaboration with WestEd</a:t>
            </a:r>
          </a:p>
          <a:p>
            <a:r>
              <a:rPr lang="en-US" sz="2200"/>
              <a:t>Degree program</a:t>
            </a:r>
          </a:p>
          <a:p>
            <a:r>
              <a:rPr lang="en-US" sz="2200"/>
              <a:t>Extracurricular activities</a:t>
            </a:r>
          </a:p>
          <a:p>
            <a:r>
              <a:rPr lang="en-US" sz="2200"/>
              <a:t>Commitment Day</a:t>
            </a:r>
          </a:p>
          <a:p>
            <a:r>
              <a:rPr lang="en-US" sz="2200"/>
              <a:t>Collaborative practices</a:t>
            </a:r>
          </a:p>
          <a:p>
            <a:r>
              <a:rPr lang="en-US" sz="2200"/>
              <a:t>Professional learning opportunities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A98CE3-81A7-4FFE-A047-9AA65998D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315200" y="1733549"/>
            <a:ext cx="0" cy="339090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5C0BED7-182A-1881-1F98-B05B68B3F17B}"/>
              </a:ext>
            </a:extLst>
          </p:cNvPr>
          <p:cNvSpPr/>
          <p:nvPr/>
        </p:nvSpPr>
        <p:spPr>
          <a:xfrm>
            <a:off x="1583816" y="6396335"/>
            <a:ext cx="900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EXCELLENCE IN EVERY ENDEAVOR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74BEB-0E9C-DBF9-CAA3-AEBBE30CF89F}"/>
              </a:ext>
            </a:extLst>
          </p:cNvPr>
          <p:cNvSpPr/>
          <p:nvPr/>
        </p:nvSpPr>
        <p:spPr bwMode="auto">
          <a:xfrm>
            <a:off x="16227" y="623578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AB083B-13D2-7725-0DD8-82269C6D5C98}"/>
              </a:ext>
            </a:extLst>
          </p:cNvPr>
          <p:cNvSpPr/>
          <p:nvPr/>
        </p:nvSpPr>
        <p:spPr bwMode="auto">
          <a:xfrm>
            <a:off x="1059611" y="624393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DB9672-84BF-C87B-06DE-8E6AA4C22536}"/>
              </a:ext>
            </a:extLst>
          </p:cNvPr>
          <p:cNvSpPr/>
          <p:nvPr/>
        </p:nvSpPr>
        <p:spPr bwMode="auto">
          <a:xfrm>
            <a:off x="212627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92A49-3ECF-EF46-EE4C-4D64DA90B75C}"/>
              </a:ext>
            </a:extLst>
          </p:cNvPr>
          <p:cNvSpPr/>
          <p:nvPr/>
        </p:nvSpPr>
        <p:spPr bwMode="auto">
          <a:xfrm>
            <a:off x="3178783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F9733E-E754-AE73-DF7E-000AE5797AE7}"/>
              </a:ext>
            </a:extLst>
          </p:cNvPr>
          <p:cNvSpPr/>
          <p:nvPr/>
        </p:nvSpPr>
        <p:spPr bwMode="auto">
          <a:xfrm>
            <a:off x="422719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6EC83B-9516-D11F-3D13-501073D01DC8}"/>
              </a:ext>
            </a:extLst>
          </p:cNvPr>
          <p:cNvSpPr/>
          <p:nvPr/>
        </p:nvSpPr>
        <p:spPr bwMode="auto">
          <a:xfrm>
            <a:off x="5270577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093681-FE0D-40BA-5FD1-9571FE7D3654}"/>
              </a:ext>
            </a:extLst>
          </p:cNvPr>
          <p:cNvSpPr/>
          <p:nvPr/>
        </p:nvSpPr>
        <p:spPr bwMode="auto">
          <a:xfrm>
            <a:off x="6337239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FC1395-85A4-2A7F-46FB-9BB98F0127FE}"/>
              </a:ext>
            </a:extLst>
          </p:cNvPr>
          <p:cNvSpPr/>
          <p:nvPr/>
        </p:nvSpPr>
        <p:spPr bwMode="auto">
          <a:xfrm>
            <a:off x="7389749" y="623578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25F070-6ECE-59C3-AD0B-29E60A7B6291}"/>
              </a:ext>
            </a:extLst>
          </p:cNvPr>
          <p:cNvSpPr/>
          <p:nvPr/>
        </p:nvSpPr>
        <p:spPr bwMode="auto">
          <a:xfrm>
            <a:off x="8447285" y="6235784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FE6EB6-5822-2920-3FA5-E6D144F939BD}"/>
              </a:ext>
            </a:extLst>
          </p:cNvPr>
          <p:cNvSpPr/>
          <p:nvPr/>
        </p:nvSpPr>
        <p:spPr bwMode="auto">
          <a:xfrm>
            <a:off x="9296205" y="6233649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06FDB-BE26-11CF-F1C8-189F591BF18A}"/>
              </a:ext>
            </a:extLst>
          </p:cNvPr>
          <p:cNvSpPr/>
          <p:nvPr/>
        </p:nvSpPr>
        <p:spPr bwMode="auto">
          <a:xfrm>
            <a:off x="10363321" y="6233649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F425C5-0418-035C-EC12-8C267F82521E}"/>
              </a:ext>
            </a:extLst>
          </p:cNvPr>
          <p:cNvSpPr/>
          <p:nvPr/>
        </p:nvSpPr>
        <p:spPr bwMode="auto">
          <a:xfrm>
            <a:off x="11220913" y="6235784"/>
            <a:ext cx="971087" cy="13495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AC546A-AC1D-8D18-3D7F-B169D3934C7A}"/>
              </a:ext>
            </a:extLst>
          </p:cNvPr>
          <p:cNvSpPr/>
          <p:nvPr/>
        </p:nvSpPr>
        <p:spPr bwMode="auto">
          <a:xfrm>
            <a:off x="7101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E5FB0D-6D61-4C79-40DE-F6596A6627D5}"/>
              </a:ext>
            </a:extLst>
          </p:cNvPr>
          <p:cNvSpPr/>
          <p:nvPr/>
        </p:nvSpPr>
        <p:spPr bwMode="auto">
          <a:xfrm>
            <a:off x="1059611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EA1EB6-6146-6D0A-EEB2-3595AEE72950}"/>
              </a:ext>
            </a:extLst>
          </p:cNvPr>
          <p:cNvSpPr/>
          <p:nvPr/>
        </p:nvSpPr>
        <p:spPr bwMode="auto">
          <a:xfrm>
            <a:off x="2117147" y="0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48C6C4-C409-5779-40A6-F581614836D8}"/>
              </a:ext>
            </a:extLst>
          </p:cNvPr>
          <p:cNvSpPr/>
          <p:nvPr/>
        </p:nvSpPr>
        <p:spPr bwMode="auto">
          <a:xfrm>
            <a:off x="3169657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0536DC-97E3-85A9-3E1B-1F76D4D75926}"/>
              </a:ext>
            </a:extLst>
          </p:cNvPr>
          <p:cNvSpPr/>
          <p:nvPr/>
        </p:nvSpPr>
        <p:spPr bwMode="auto">
          <a:xfrm>
            <a:off x="4227193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944FF0-90D7-6111-3221-B1D3E49EED18}"/>
              </a:ext>
            </a:extLst>
          </p:cNvPr>
          <p:cNvSpPr/>
          <p:nvPr/>
        </p:nvSpPr>
        <p:spPr bwMode="auto">
          <a:xfrm>
            <a:off x="5279703" y="-27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C00827-B59C-4DCB-CF78-732353AD0B2C}"/>
              </a:ext>
            </a:extLst>
          </p:cNvPr>
          <p:cNvSpPr/>
          <p:nvPr/>
        </p:nvSpPr>
        <p:spPr bwMode="auto">
          <a:xfrm>
            <a:off x="6337239" y="-548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BC16F2-5CA1-C5B7-D249-D4CDF0F62F58}"/>
              </a:ext>
            </a:extLst>
          </p:cNvPr>
          <p:cNvSpPr/>
          <p:nvPr/>
        </p:nvSpPr>
        <p:spPr bwMode="auto">
          <a:xfrm>
            <a:off x="7389749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2FCE88-3B19-242E-DBC2-F7A9CB145FA7}"/>
              </a:ext>
            </a:extLst>
          </p:cNvPr>
          <p:cNvSpPr/>
          <p:nvPr/>
        </p:nvSpPr>
        <p:spPr bwMode="auto">
          <a:xfrm>
            <a:off x="8447285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CEAA11-1AE0-DA21-4E62-0702F69216DA}"/>
              </a:ext>
            </a:extLst>
          </p:cNvPr>
          <p:cNvSpPr/>
          <p:nvPr/>
        </p:nvSpPr>
        <p:spPr bwMode="auto">
          <a:xfrm>
            <a:off x="9290527" y="-548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50B521-AF7F-82EE-017E-C656C241925A}"/>
              </a:ext>
            </a:extLst>
          </p:cNvPr>
          <p:cNvSpPr/>
          <p:nvPr/>
        </p:nvSpPr>
        <p:spPr bwMode="auto">
          <a:xfrm>
            <a:off x="10338937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DBBC9B-D280-8D4C-AD3C-C99019E5FB22}"/>
              </a:ext>
            </a:extLst>
          </p:cNvPr>
          <p:cNvSpPr/>
          <p:nvPr/>
        </p:nvSpPr>
        <p:spPr bwMode="auto">
          <a:xfrm>
            <a:off x="11173053" y="-548"/>
            <a:ext cx="993594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AAD1C45-776E-FAF7-C1E9-6EC73562E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816" y="4383481"/>
            <a:ext cx="5028085" cy="160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2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04A3A4-A627-A14B-0FD5-FCAE6531A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7C3EB2-2771-4B96-2D59-F741754A7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FDCE24-0852-0C40-2B10-E020F364D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3FFC34A-FC74-6E48-2FD1-A8B2CD8EE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5440D-609A-90B3-2B28-58603F75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625" y="1276003"/>
            <a:ext cx="4338935" cy="1984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BC7FB-1794-F421-2A53-A29D1DA6A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2185" y="1390650"/>
            <a:ext cx="3019423" cy="40767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6CCE69-D76F-EF06-F11B-F4FAC15D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315200" y="1733549"/>
            <a:ext cx="0" cy="339090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DC69C06-B50A-D921-3023-AF89D3C3A3BB}"/>
              </a:ext>
            </a:extLst>
          </p:cNvPr>
          <p:cNvSpPr/>
          <p:nvPr/>
        </p:nvSpPr>
        <p:spPr>
          <a:xfrm>
            <a:off x="1583816" y="6396335"/>
            <a:ext cx="900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EXCELLENCE IN EVERY ENDEAVOR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67CA4D-39CA-ED95-DC60-31D5B9345964}"/>
              </a:ext>
            </a:extLst>
          </p:cNvPr>
          <p:cNvSpPr/>
          <p:nvPr/>
        </p:nvSpPr>
        <p:spPr bwMode="auto">
          <a:xfrm>
            <a:off x="16227" y="623578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9F528B-E87F-EBA1-060B-653C43F4685F}"/>
              </a:ext>
            </a:extLst>
          </p:cNvPr>
          <p:cNvSpPr/>
          <p:nvPr/>
        </p:nvSpPr>
        <p:spPr bwMode="auto">
          <a:xfrm>
            <a:off x="1059611" y="624393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164DF1-A7F8-45F6-001C-772C4D35D85A}"/>
              </a:ext>
            </a:extLst>
          </p:cNvPr>
          <p:cNvSpPr/>
          <p:nvPr/>
        </p:nvSpPr>
        <p:spPr bwMode="auto">
          <a:xfrm>
            <a:off x="212627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9D4798-1AFE-378C-FA93-94EC552C3817}"/>
              </a:ext>
            </a:extLst>
          </p:cNvPr>
          <p:cNvSpPr/>
          <p:nvPr/>
        </p:nvSpPr>
        <p:spPr bwMode="auto">
          <a:xfrm>
            <a:off x="3178783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888AF-B9B8-DB82-4258-428E41ED9677}"/>
              </a:ext>
            </a:extLst>
          </p:cNvPr>
          <p:cNvSpPr/>
          <p:nvPr/>
        </p:nvSpPr>
        <p:spPr bwMode="auto">
          <a:xfrm>
            <a:off x="422719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5251BD-FC14-AA9C-1163-70A0185D4818}"/>
              </a:ext>
            </a:extLst>
          </p:cNvPr>
          <p:cNvSpPr/>
          <p:nvPr/>
        </p:nvSpPr>
        <p:spPr bwMode="auto">
          <a:xfrm>
            <a:off x="5270577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C8928F-18CF-9EED-88DB-7C3D161DFEF7}"/>
              </a:ext>
            </a:extLst>
          </p:cNvPr>
          <p:cNvSpPr/>
          <p:nvPr/>
        </p:nvSpPr>
        <p:spPr bwMode="auto">
          <a:xfrm>
            <a:off x="6337239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4463B4-3A6F-C8EF-9100-2CCA82BE10F1}"/>
              </a:ext>
            </a:extLst>
          </p:cNvPr>
          <p:cNvSpPr/>
          <p:nvPr/>
        </p:nvSpPr>
        <p:spPr bwMode="auto">
          <a:xfrm>
            <a:off x="7389749" y="623578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1B811C-2963-D72A-2DD0-D2EA337630A9}"/>
              </a:ext>
            </a:extLst>
          </p:cNvPr>
          <p:cNvSpPr/>
          <p:nvPr/>
        </p:nvSpPr>
        <p:spPr bwMode="auto">
          <a:xfrm>
            <a:off x="8447285" y="6235784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D64797-107E-917A-962A-F2A3E12224E4}"/>
              </a:ext>
            </a:extLst>
          </p:cNvPr>
          <p:cNvSpPr/>
          <p:nvPr/>
        </p:nvSpPr>
        <p:spPr bwMode="auto">
          <a:xfrm>
            <a:off x="9296205" y="6233649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7A7178-44D0-6189-1341-246FACE8E3C6}"/>
              </a:ext>
            </a:extLst>
          </p:cNvPr>
          <p:cNvSpPr/>
          <p:nvPr/>
        </p:nvSpPr>
        <p:spPr bwMode="auto">
          <a:xfrm>
            <a:off x="10363321" y="6233649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C33EBC-F110-8520-ABC2-70EBC918DA77}"/>
              </a:ext>
            </a:extLst>
          </p:cNvPr>
          <p:cNvSpPr/>
          <p:nvPr/>
        </p:nvSpPr>
        <p:spPr bwMode="auto">
          <a:xfrm>
            <a:off x="11220913" y="6235784"/>
            <a:ext cx="971087" cy="13495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A1BA55-5770-21CA-CFCE-B20C99DAC07D}"/>
              </a:ext>
            </a:extLst>
          </p:cNvPr>
          <p:cNvSpPr/>
          <p:nvPr/>
        </p:nvSpPr>
        <p:spPr bwMode="auto">
          <a:xfrm>
            <a:off x="7101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B10E7A-DF27-E53B-400B-EB329511AF5A}"/>
              </a:ext>
            </a:extLst>
          </p:cNvPr>
          <p:cNvSpPr/>
          <p:nvPr/>
        </p:nvSpPr>
        <p:spPr bwMode="auto">
          <a:xfrm>
            <a:off x="1059611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AF26B1-DFB2-E703-3D03-9893CC4EA2DF}"/>
              </a:ext>
            </a:extLst>
          </p:cNvPr>
          <p:cNvSpPr/>
          <p:nvPr/>
        </p:nvSpPr>
        <p:spPr bwMode="auto">
          <a:xfrm>
            <a:off x="2117147" y="0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8EDCD4-2EEB-EA1C-8B85-A78CF261323D}"/>
              </a:ext>
            </a:extLst>
          </p:cNvPr>
          <p:cNvSpPr/>
          <p:nvPr/>
        </p:nvSpPr>
        <p:spPr bwMode="auto">
          <a:xfrm>
            <a:off x="3169657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FFA90C-10A6-4DEE-56FE-5FB1F8C8B057}"/>
              </a:ext>
            </a:extLst>
          </p:cNvPr>
          <p:cNvSpPr/>
          <p:nvPr/>
        </p:nvSpPr>
        <p:spPr bwMode="auto">
          <a:xfrm>
            <a:off x="4227193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02F12E-BF22-0903-D5D2-A8FB1EA64007}"/>
              </a:ext>
            </a:extLst>
          </p:cNvPr>
          <p:cNvSpPr/>
          <p:nvPr/>
        </p:nvSpPr>
        <p:spPr bwMode="auto">
          <a:xfrm>
            <a:off x="5279703" y="-27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D7D5EA-6314-0955-0F21-1B018B50A776}"/>
              </a:ext>
            </a:extLst>
          </p:cNvPr>
          <p:cNvSpPr/>
          <p:nvPr/>
        </p:nvSpPr>
        <p:spPr bwMode="auto">
          <a:xfrm>
            <a:off x="6337239" y="-548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E4CB0B-9CE9-489F-2005-26E916776B7A}"/>
              </a:ext>
            </a:extLst>
          </p:cNvPr>
          <p:cNvSpPr/>
          <p:nvPr/>
        </p:nvSpPr>
        <p:spPr bwMode="auto">
          <a:xfrm>
            <a:off x="7389749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82E696-9D47-0216-B0CF-9B7496E65C3F}"/>
              </a:ext>
            </a:extLst>
          </p:cNvPr>
          <p:cNvSpPr/>
          <p:nvPr/>
        </p:nvSpPr>
        <p:spPr bwMode="auto">
          <a:xfrm>
            <a:off x="8447285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A1F5A1-7517-6765-164F-7852786DE141}"/>
              </a:ext>
            </a:extLst>
          </p:cNvPr>
          <p:cNvSpPr/>
          <p:nvPr/>
        </p:nvSpPr>
        <p:spPr bwMode="auto">
          <a:xfrm>
            <a:off x="9290527" y="-548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C4ABD9-FD62-439D-EFA1-C63AB6343AC6}"/>
              </a:ext>
            </a:extLst>
          </p:cNvPr>
          <p:cNvSpPr/>
          <p:nvPr/>
        </p:nvSpPr>
        <p:spPr bwMode="auto">
          <a:xfrm>
            <a:off x="10338937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49245AA-013B-4FA1-4BE0-3E5843723F07}"/>
              </a:ext>
            </a:extLst>
          </p:cNvPr>
          <p:cNvSpPr/>
          <p:nvPr/>
        </p:nvSpPr>
        <p:spPr bwMode="auto">
          <a:xfrm>
            <a:off x="11173053" y="-548"/>
            <a:ext cx="993594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34" name="Picture 33" descr="A red circle with a black letter and white text&#10;&#10;AI-generated content may be incorrect.">
            <a:extLst>
              <a:ext uri="{FF2B5EF4-FFF2-40B4-BE49-F238E27FC236}">
                <a16:creationId xmlns:a16="http://schemas.microsoft.com/office/drawing/2014/main" id="{B39BB96A-D813-125D-A77B-8958AFE30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63" y="3455670"/>
            <a:ext cx="2025650" cy="2011680"/>
          </a:xfrm>
          <a:prstGeom prst="rect">
            <a:avLst/>
          </a:prstGeom>
        </p:spPr>
      </p:pic>
      <p:pic>
        <p:nvPicPr>
          <p:cNvPr id="35" name="Picture 34" descr="A white circle with black text&#10;&#10;AI-generated content may be incorrect.">
            <a:extLst>
              <a:ext uri="{FF2B5EF4-FFF2-40B4-BE49-F238E27FC236}">
                <a16:creationId xmlns:a16="http://schemas.microsoft.com/office/drawing/2014/main" id="{97A1C670-17B3-43CB-2647-A5396BDAE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08" y="3413335"/>
            <a:ext cx="201168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EE91FE-C31E-F33A-5B85-FCCD6FBC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99" y="723900"/>
            <a:ext cx="3306747" cy="1378594"/>
          </a:xfrm>
        </p:spPr>
        <p:txBody>
          <a:bodyPr>
            <a:normAutofit/>
          </a:bodyPr>
          <a:lstStyle/>
          <a:p>
            <a:pPr algn="ctr"/>
            <a:br>
              <a:rPr lang="en-US" sz="3600" dirty="0"/>
            </a:br>
            <a:r>
              <a:rPr lang="en-US" sz="3600" dirty="0"/>
              <a:t>Agenda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FF0B6C-73E2-4B40-9280-938C14922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223541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7870F-DD59-9192-944A-D684330B2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022" y="622249"/>
            <a:ext cx="6844892" cy="5639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Understanding Accreditation </a:t>
            </a:r>
          </a:p>
          <a:p>
            <a:pPr>
              <a:lnSpc>
                <a:spcPct val="100000"/>
              </a:lnSpc>
            </a:pPr>
            <a:r>
              <a:rPr lang="en-US" dirty="0"/>
              <a:t>Committee Members</a:t>
            </a:r>
          </a:p>
          <a:p>
            <a:pPr>
              <a:lnSpc>
                <a:spcPct val="100000"/>
              </a:lnSpc>
            </a:pPr>
            <a:r>
              <a:rPr lang="en-US" dirty="0"/>
              <a:t>Performance Standards Evaluation Results</a:t>
            </a:r>
          </a:p>
          <a:p>
            <a:pPr>
              <a:lnSpc>
                <a:spcPct val="100000"/>
              </a:lnSpc>
            </a:pPr>
            <a:r>
              <a:rPr lang="en-US" dirty="0"/>
              <a:t>Evaluations of Institution Analyses</a:t>
            </a:r>
          </a:p>
          <a:p>
            <a:pPr>
              <a:lnSpc>
                <a:spcPct val="100000"/>
              </a:lnSpc>
            </a:pPr>
            <a:r>
              <a:rPr lang="en-US" dirty="0"/>
              <a:t>Performance Standards Evaluation Process: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Culture of Learning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Leadership for Learning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Engagement of Learning - Curriculum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Growth in Learning</a:t>
            </a:r>
          </a:p>
          <a:p>
            <a:pPr>
              <a:lnSpc>
                <a:spcPct val="100000"/>
              </a:lnSpc>
            </a:pPr>
            <a:r>
              <a:rPr lang="en-US" dirty="0"/>
              <a:t>Key Recommendations</a:t>
            </a:r>
          </a:p>
          <a:p>
            <a:pPr>
              <a:lnSpc>
                <a:spcPct val="100000"/>
              </a:lnSpc>
            </a:pPr>
            <a:r>
              <a:rPr lang="en-US" dirty="0"/>
              <a:t>Celebrations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3FC7DA-50C9-7B7A-A265-6FE8B44DD7E4}"/>
              </a:ext>
            </a:extLst>
          </p:cNvPr>
          <p:cNvSpPr/>
          <p:nvPr/>
        </p:nvSpPr>
        <p:spPr>
          <a:xfrm>
            <a:off x="1583816" y="6396335"/>
            <a:ext cx="900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EXCELLENCE IN EVERY ENDEAVOR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E0E7EF-FF36-4EC9-C277-7C2517097035}"/>
              </a:ext>
            </a:extLst>
          </p:cNvPr>
          <p:cNvSpPr/>
          <p:nvPr/>
        </p:nvSpPr>
        <p:spPr bwMode="auto">
          <a:xfrm>
            <a:off x="16227" y="623578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2FBBF4-698A-4BE7-2459-3BE0F7E1653C}"/>
              </a:ext>
            </a:extLst>
          </p:cNvPr>
          <p:cNvSpPr/>
          <p:nvPr/>
        </p:nvSpPr>
        <p:spPr bwMode="auto">
          <a:xfrm>
            <a:off x="1059611" y="624393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3F30C2-4A66-112C-87DE-B6B7F18A633F}"/>
              </a:ext>
            </a:extLst>
          </p:cNvPr>
          <p:cNvSpPr/>
          <p:nvPr/>
        </p:nvSpPr>
        <p:spPr bwMode="auto">
          <a:xfrm>
            <a:off x="212627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B22B4D-FF7A-577B-231B-082F0C735BB1}"/>
              </a:ext>
            </a:extLst>
          </p:cNvPr>
          <p:cNvSpPr/>
          <p:nvPr/>
        </p:nvSpPr>
        <p:spPr bwMode="auto">
          <a:xfrm>
            <a:off x="3178783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8E4E0F-80CD-1DD3-9AD9-44A6355C86FB}"/>
              </a:ext>
            </a:extLst>
          </p:cNvPr>
          <p:cNvSpPr/>
          <p:nvPr/>
        </p:nvSpPr>
        <p:spPr bwMode="auto">
          <a:xfrm>
            <a:off x="422719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0A5652-03EF-6368-33F8-DB0921CF147A}"/>
              </a:ext>
            </a:extLst>
          </p:cNvPr>
          <p:cNvSpPr/>
          <p:nvPr/>
        </p:nvSpPr>
        <p:spPr bwMode="auto">
          <a:xfrm>
            <a:off x="5270577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D38FF-259D-FEE5-FF0A-BA9CF70D401B}"/>
              </a:ext>
            </a:extLst>
          </p:cNvPr>
          <p:cNvSpPr/>
          <p:nvPr/>
        </p:nvSpPr>
        <p:spPr bwMode="auto">
          <a:xfrm>
            <a:off x="6337239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DDFF57-CC02-CE3A-0E55-D8293E4747DA}"/>
              </a:ext>
            </a:extLst>
          </p:cNvPr>
          <p:cNvSpPr/>
          <p:nvPr/>
        </p:nvSpPr>
        <p:spPr bwMode="auto">
          <a:xfrm>
            <a:off x="7389749" y="623578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612033-2105-C796-BE49-DD95FC308D7B}"/>
              </a:ext>
            </a:extLst>
          </p:cNvPr>
          <p:cNvSpPr/>
          <p:nvPr/>
        </p:nvSpPr>
        <p:spPr bwMode="auto">
          <a:xfrm>
            <a:off x="8447285" y="6235784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0CD442-9D25-B913-D849-D0A733F73F13}"/>
              </a:ext>
            </a:extLst>
          </p:cNvPr>
          <p:cNvSpPr/>
          <p:nvPr/>
        </p:nvSpPr>
        <p:spPr bwMode="auto">
          <a:xfrm>
            <a:off x="9296205" y="6233649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B9079D-0150-70BC-86BA-0004562438EC}"/>
              </a:ext>
            </a:extLst>
          </p:cNvPr>
          <p:cNvSpPr/>
          <p:nvPr/>
        </p:nvSpPr>
        <p:spPr bwMode="auto">
          <a:xfrm>
            <a:off x="10363321" y="6233649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C88F5-A835-4A96-C806-880C254ADBFA}"/>
              </a:ext>
            </a:extLst>
          </p:cNvPr>
          <p:cNvSpPr/>
          <p:nvPr/>
        </p:nvSpPr>
        <p:spPr bwMode="auto">
          <a:xfrm>
            <a:off x="11220913" y="6235784"/>
            <a:ext cx="971087" cy="13495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E379FD-9E84-3F62-A574-7C9C96AE4F71}"/>
              </a:ext>
            </a:extLst>
          </p:cNvPr>
          <p:cNvSpPr/>
          <p:nvPr/>
        </p:nvSpPr>
        <p:spPr bwMode="auto">
          <a:xfrm>
            <a:off x="7101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F53417-FAF5-67C0-2DD1-AB76E0182A31}"/>
              </a:ext>
            </a:extLst>
          </p:cNvPr>
          <p:cNvSpPr/>
          <p:nvPr/>
        </p:nvSpPr>
        <p:spPr bwMode="auto">
          <a:xfrm>
            <a:off x="1059611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F91B87-00EE-3C7A-E4AD-BA6F9029C19F}"/>
              </a:ext>
            </a:extLst>
          </p:cNvPr>
          <p:cNvSpPr/>
          <p:nvPr/>
        </p:nvSpPr>
        <p:spPr bwMode="auto">
          <a:xfrm>
            <a:off x="2117147" y="0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77E62C-96AB-E79D-1727-74975CB0C848}"/>
              </a:ext>
            </a:extLst>
          </p:cNvPr>
          <p:cNvSpPr/>
          <p:nvPr/>
        </p:nvSpPr>
        <p:spPr bwMode="auto">
          <a:xfrm>
            <a:off x="3169657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6E0CA8-E612-83C1-BA03-C114900E0A90}"/>
              </a:ext>
            </a:extLst>
          </p:cNvPr>
          <p:cNvSpPr/>
          <p:nvPr/>
        </p:nvSpPr>
        <p:spPr bwMode="auto">
          <a:xfrm>
            <a:off x="4227193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71F61D-DEA9-C6EE-0730-038E0BD8887A}"/>
              </a:ext>
            </a:extLst>
          </p:cNvPr>
          <p:cNvSpPr/>
          <p:nvPr/>
        </p:nvSpPr>
        <p:spPr bwMode="auto">
          <a:xfrm>
            <a:off x="5279703" y="-27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529F02-5D78-080B-76E7-E412DF31CE5F}"/>
              </a:ext>
            </a:extLst>
          </p:cNvPr>
          <p:cNvSpPr/>
          <p:nvPr/>
        </p:nvSpPr>
        <p:spPr bwMode="auto">
          <a:xfrm>
            <a:off x="6337239" y="-548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AA9B8F-2A4A-B0B5-8244-CDF25E3659AF}"/>
              </a:ext>
            </a:extLst>
          </p:cNvPr>
          <p:cNvSpPr/>
          <p:nvPr/>
        </p:nvSpPr>
        <p:spPr bwMode="auto">
          <a:xfrm>
            <a:off x="7389749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116EAD-8CB0-94E8-315C-D018B3D26BD9}"/>
              </a:ext>
            </a:extLst>
          </p:cNvPr>
          <p:cNvSpPr/>
          <p:nvPr/>
        </p:nvSpPr>
        <p:spPr bwMode="auto">
          <a:xfrm>
            <a:off x="8447285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5C43BA-F665-BA6D-0E7F-AA15F4CB3FD6}"/>
              </a:ext>
            </a:extLst>
          </p:cNvPr>
          <p:cNvSpPr/>
          <p:nvPr/>
        </p:nvSpPr>
        <p:spPr bwMode="auto">
          <a:xfrm>
            <a:off x="9290527" y="-548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2636EE-682B-85CF-ACE9-01047F043E55}"/>
              </a:ext>
            </a:extLst>
          </p:cNvPr>
          <p:cNvSpPr/>
          <p:nvPr/>
        </p:nvSpPr>
        <p:spPr bwMode="auto">
          <a:xfrm>
            <a:off x="10338937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8DE5F46-5B11-6755-7541-0330D2CD804F}"/>
              </a:ext>
            </a:extLst>
          </p:cNvPr>
          <p:cNvSpPr/>
          <p:nvPr/>
        </p:nvSpPr>
        <p:spPr bwMode="auto">
          <a:xfrm>
            <a:off x="11173053" y="-548"/>
            <a:ext cx="993594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06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4EC67-E43E-FD52-92D0-F8AD4F6A5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93" y="622248"/>
            <a:ext cx="3722847" cy="1823409"/>
          </a:xfrm>
        </p:spPr>
        <p:txBody>
          <a:bodyPr>
            <a:normAutofit/>
          </a:bodyPr>
          <a:lstStyle/>
          <a:p>
            <a:pPr algn="ctr"/>
            <a:br>
              <a:rPr lang="en-US" sz="3600" dirty="0"/>
            </a:br>
            <a:r>
              <a:rPr lang="en-US" sz="3600" dirty="0"/>
              <a:t>Understanding Accreditation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FF0B6C-73E2-4B40-9280-938C14922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223541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46E27-F6C2-9FB1-A4AA-A40EE4A3A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022" y="622249"/>
            <a:ext cx="6844892" cy="563971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l" rtl="0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br>
              <a:rPr lang="en-US" sz="200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</a:br>
            <a:r>
              <a:rPr lang="en-US" sz="2000" b="1">
                <a:solidFill>
                  <a:srgbClr val="000000"/>
                </a:solidFill>
                <a:effectLst/>
              </a:rPr>
              <a:t>What is Accreditation? </a:t>
            </a:r>
          </a:p>
          <a:p>
            <a:r>
              <a:rPr lang="en-US" sz="2000">
                <a:solidFill>
                  <a:srgbClr val="000000"/>
                </a:solidFill>
                <a:effectLst/>
              </a:rPr>
              <a:t>Accreditation is a process that </a:t>
            </a:r>
            <a:r>
              <a:rPr lang="en-US" sz="2000" b="1">
                <a:solidFill>
                  <a:srgbClr val="000000"/>
                </a:solidFill>
                <a:effectLst/>
              </a:rPr>
              <a:t>evaluates</a:t>
            </a:r>
            <a:r>
              <a:rPr lang="en-US" sz="2000">
                <a:solidFill>
                  <a:srgbClr val="000000"/>
                </a:solidFill>
                <a:effectLst/>
              </a:rPr>
              <a:t> educational institutions for quality assurance, ensuring they meet established standards.</a:t>
            </a:r>
          </a:p>
          <a:p>
            <a:r>
              <a:rPr lang="en-US" sz="2000">
                <a:solidFill>
                  <a:srgbClr val="000000"/>
                </a:solidFill>
                <a:effectLst/>
              </a:rPr>
              <a:t>It is vital for maintaining </a:t>
            </a:r>
            <a:r>
              <a:rPr lang="en-US" sz="2000" b="1">
                <a:solidFill>
                  <a:srgbClr val="000000"/>
                </a:solidFill>
                <a:effectLst/>
              </a:rPr>
              <a:t>education quality </a:t>
            </a:r>
            <a:r>
              <a:rPr lang="en-US" sz="2000">
                <a:solidFill>
                  <a:srgbClr val="000000"/>
                </a:solidFill>
                <a:effectLst/>
              </a:rPr>
              <a:t>and fostering institutional </a:t>
            </a:r>
            <a:r>
              <a:rPr lang="en-US" sz="2000" b="1">
                <a:solidFill>
                  <a:srgbClr val="000000"/>
                </a:solidFill>
                <a:effectLst/>
              </a:rPr>
              <a:t>improvement</a:t>
            </a:r>
            <a:r>
              <a:rPr lang="en-US" sz="2000">
                <a:solidFill>
                  <a:srgbClr val="000000"/>
                </a:solidFill>
                <a:effectLst/>
              </a:rPr>
              <a:t>, building </a:t>
            </a:r>
            <a:r>
              <a:rPr lang="en-US" sz="2000" b="1">
                <a:solidFill>
                  <a:srgbClr val="000000"/>
                </a:solidFill>
                <a:effectLst/>
              </a:rPr>
              <a:t>trust</a:t>
            </a:r>
            <a:r>
              <a:rPr lang="en-US" sz="2000">
                <a:solidFill>
                  <a:srgbClr val="000000"/>
                </a:solidFill>
                <a:effectLst/>
              </a:rPr>
              <a:t> and </a:t>
            </a:r>
            <a:r>
              <a:rPr lang="en-US" sz="2000" b="1">
                <a:solidFill>
                  <a:srgbClr val="000000"/>
                </a:solidFill>
                <a:effectLst/>
              </a:rPr>
              <a:t>accountability</a:t>
            </a:r>
            <a:r>
              <a:rPr lang="en-US" sz="2000">
                <a:solidFill>
                  <a:srgbClr val="000000"/>
                </a:solidFill>
                <a:effectLst/>
              </a:rPr>
              <a:t>.</a:t>
            </a:r>
          </a:p>
          <a:p>
            <a:r>
              <a:rPr lang="en-US" sz="2000">
                <a:solidFill>
                  <a:srgbClr val="000000"/>
                </a:solidFill>
                <a:effectLst/>
              </a:rPr>
              <a:t>Understanding the accreditation process helps institutions adhere to benchmarks for quality education and supports ongoing development.</a:t>
            </a:r>
          </a:p>
          <a:p>
            <a:endParaRPr lang="en-US" sz="2000">
              <a:solidFill>
                <a:srgbClr val="000000"/>
              </a:solidFill>
              <a:effectLst/>
            </a:endParaRPr>
          </a:p>
          <a:p>
            <a:pPr marL="0" indent="0" algn="l" rtl="0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en-US" sz="2000" b="1">
                <a:solidFill>
                  <a:srgbClr val="000000"/>
                </a:solidFill>
                <a:effectLst/>
              </a:rPr>
              <a:t>Accreditation Process</a:t>
            </a:r>
          </a:p>
          <a:p>
            <a:r>
              <a:rPr lang="en-US" sz="2000">
                <a:solidFill>
                  <a:srgbClr val="000000"/>
                </a:solidFill>
                <a:effectLst/>
              </a:rPr>
              <a:t>The process </a:t>
            </a:r>
            <a:r>
              <a:rPr lang="en-US" sz="2000" b="1">
                <a:solidFill>
                  <a:srgbClr val="000000"/>
                </a:solidFill>
                <a:effectLst/>
              </a:rPr>
              <a:t>validates </a:t>
            </a:r>
            <a:r>
              <a:rPr lang="en-US" sz="2000">
                <a:solidFill>
                  <a:srgbClr val="000000"/>
                </a:solidFill>
                <a:effectLst/>
              </a:rPr>
              <a:t>educational institutions, ensuring they meet </a:t>
            </a:r>
            <a:r>
              <a:rPr lang="en-US" sz="2000" b="1">
                <a:solidFill>
                  <a:srgbClr val="000000"/>
                </a:solidFill>
                <a:effectLst/>
              </a:rPr>
              <a:t>quality standards </a:t>
            </a:r>
            <a:r>
              <a:rPr lang="en-US" sz="2000">
                <a:solidFill>
                  <a:srgbClr val="000000"/>
                </a:solidFill>
                <a:effectLst/>
              </a:rPr>
              <a:t>for </a:t>
            </a:r>
            <a:r>
              <a:rPr lang="en-US" sz="2000" b="1">
                <a:solidFill>
                  <a:srgbClr val="000000"/>
                </a:solidFill>
                <a:effectLst/>
              </a:rPr>
              <a:t>educational practices</a:t>
            </a:r>
            <a:r>
              <a:rPr lang="en-US" sz="2000">
                <a:solidFill>
                  <a:srgbClr val="000000"/>
                </a:solidFill>
                <a:effectLst/>
              </a:rPr>
              <a:t>.</a:t>
            </a:r>
          </a:p>
          <a:p>
            <a:r>
              <a:rPr lang="en-US" sz="2000">
                <a:solidFill>
                  <a:srgbClr val="000000"/>
                </a:solidFill>
                <a:effectLst/>
              </a:rPr>
              <a:t>Continuous improvement is essential, involving </a:t>
            </a:r>
            <a:r>
              <a:rPr lang="en-US" sz="2000" b="1">
                <a:solidFill>
                  <a:srgbClr val="000000"/>
                </a:solidFill>
                <a:effectLst/>
              </a:rPr>
              <a:t>ongoing evaluations</a:t>
            </a:r>
            <a:r>
              <a:rPr lang="en-US" sz="2000">
                <a:solidFill>
                  <a:srgbClr val="000000"/>
                </a:solidFill>
                <a:effectLst/>
              </a:rPr>
              <a:t> to </a:t>
            </a:r>
            <a:r>
              <a:rPr lang="en-US" sz="2000" b="1">
                <a:solidFill>
                  <a:srgbClr val="000000"/>
                </a:solidFill>
                <a:effectLst/>
              </a:rPr>
              <a:t>enhance </a:t>
            </a:r>
            <a:r>
              <a:rPr lang="en-US" sz="2000">
                <a:solidFill>
                  <a:srgbClr val="000000"/>
                </a:solidFill>
                <a:effectLst/>
              </a:rPr>
              <a:t>educational quality.</a:t>
            </a:r>
          </a:p>
          <a:p>
            <a:pPr marL="0" indent="0" algn="l" rtl="0" eaLnBrk="1" latinLnBrk="0" hangingPunct="1">
              <a:lnSpc>
                <a:spcPct val="110000"/>
              </a:lnSpc>
              <a:spcBef>
                <a:spcPts val="1000"/>
              </a:spcBef>
              <a:buNone/>
            </a:pPr>
            <a:br>
              <a:rPr lang="en-US" sz="2000"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</a:b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E3D82C-B6DB-A0D1-9F55-25DCDF09BA75}"/>
              </a:ext>
            </a:extLst>
          </p:cNvPr>
          <p:cNvSpPr/>
          <p:nvPr/>
        </p:nvSpPr>
        <p:spPr>
          <a:xfrm>
            <a:off x="1583816" y="6396335"/>
            <a:ext cx="900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EXCELLENCE IN EVERY ENDEAVOR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A7A4BD-0675-61AC-B983-EA99C4CF13F5}"/>
              </a:ext>
            </a:extLst>
          </p:cNvPr>
          <p:cNvSpPr/>
          <p:nvPr/>
        </p:nvSpPr>
        <p:spPr bwMode="auto">
          <a:xfrm>
            <a:off x="16227" y="623578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53B66B-401A-4131-F30D-F81F8C02C481}"/>
              </a:ext>
            </a:extLst>
          </p:cNvPr>
          <p:cNvSpPr/>
          <p:nvPr/>
        </p:nvSpPr>
        <p:spPr bwMode="auto">
          <a:xfrm>
            <a:off x="1059611" y="624393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EF481B-1E9C-3F65-3DB0-C756E0F8E151}"/>
              </a:ext>
            </a:extLst>
          </p:cNvPr>
          <p:cNvSpPr/>
          <p:nvPr/>
        </p:nvSpPr>
        <p:spPr bwMode="auto">
          <a:xfrm>
            <a:off x="212627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A7A9A0-EC6B-C958-4909-921FBC3B8E6D}"/>
              </a:ext>
            </a:extLst>
          </p:cNvPr>
          <p:cNvSpPr/>
          <p:nvPr/>
        </p:nvSpPr>
        <p:spPr bwMode="auto">
          <a:xfrm>
            <a:off x="3178783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090875-EA16-E740-799A-4F54CDEC6656}"/>
              </a:ext>
            </a:extLst>
          </p:cNvPr>
          <p:cNvSpPr/>
          <p:nvPr/>
        </p:nvSpPr>
        <p:spPr bwMode="auto">
          <a:xfrm>
            <a:off x="422719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A48650-5C1C-6162-6745-4473493DB1E9}"/>
              </a:ext>
            </a:extLst>
          </p:cNvPr>
          <p:cNvSpPr/>
          <p:nvPr/>
        </p:nvSpPr>
        <p:spPr bwMode="auto">
          <a:xfrm>
            <a:off x="5270577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01A6E5-00BD-31B1-6271-7A0EDFF5F148}"/>
              </a:ext>
            </a:extLst>
          </p:cNvPr>
          <p:cNvSpPr/>
          <p:nvPr/>
        </p:nvSpPr>
        <p:spPr bwMode="auto">
          <a:xfrm>
            <a:off x="6337239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486197-923F-94D8-B1C0-B89712234A87}"/>
              </a:ext>
            </a:extLst>
          </p:cNvPr>
          <p:cNvSpPr/>
          <p:nvPr/>
        </p:nvSpPr>
        <p:spPr bwMode="auto">
          <a:xfrm>
            <a:off x="7389749" y="623578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7100B3-5BB5-D8E0-EC82-A01388BD16DC}"/>
              </a:ext>
            </a:extLst>
          </p:cNvPr>
          <p:cNvSpPr/>
          <p:nvPr/>
        </p:nvSpPr>
        <p:spPr bwMode="auto">
          <a:xfrm>
            <a:off x="8447285" y="6235784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B0715C-C375-3741-BB61-286840F9DE99}"/>
              </a:ext>
            </a:extLst>
          </p:cNvPr>
          <p:cNvSpPr/>
          <p:nvPr/>
        </p:nvSpPr>
        <p:spPr bwMode="auto">
          <a:xfrm>
            <a:off x="9296205" y="6233649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896240-8372-B9F0-6C09-3EBAF7235FFE}"/>
              </a:ext>
            </a:extLst>
          </p:cNvPr>
          <p:cNvSpPr/>
          <p:nvPr/>
        </p:nvSpPr>
        <p:spPr bwMode="auto">
          <a:xfrm>
            <a:off x="10363321" y="6233649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6C83BC-F795-7B30-F9AD-D48663106248}"/>
              </a:ext>
            </a:extLst>
          </p:cNvPr>
          <p:cNvSpPr/>
          <p:nvPr/>
        </p:nvSpPr>
        <p:spPr bwMode="auto">
          <a:xfrm>
            <a:off x="11220913" y="6235784"/>
            <a:ext cx="971087" cy="13495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9" name="AutoShape 2" descr="Image result for cognia">
            <a:extLst>
              <a:ext uri="{FF2B5EF4-FFF2-40B4-BE49-F238E27FC236}">
                <a16:creationId xmlns:a16="http://schemas.microsoft.com/office/drawing/2014/main" id="{20B687DA-8003-9B2B-E411-7B913A0445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4" descr="Thumbnail Image accreditation education continuous improvement">
            <a:extLst>
              <a:ext uri="{FF2B5EF4-FFF2-40B4-BE49-F238E27FC236}">
                <a16:creationId xmlns:a16="http://schemas.microsoft.com/office/drawing/2014/main" id="{5E6E331F-65E3-1040-F0BB-DD6B1C5D1C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7D5EA4-6565-4633-0088-21AF8C3448C8}"/>
              </a:ext>
            </a:extLst>
          </p:cNvPr>
          <p:cNvSpPr/>
          <p:nvPr/>
        </p:nvSpPr>
        <p:spPr bwMode="auto">
          <a:xfrm>
            <a:off x="7101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6E5C90-B0F7-D2FB-C62B-69818BB6DD0A}"/>
              </a:ext>
            </a:extLst>
          </p:cNvPr>
          <p:cNvSpPr/>
          <p:nvPr/>
        </p:nvSpPr>
        <p:spPr bwMode="auto">
          <a:xfrm>
            <a:off x="1059611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826B3D-D2A4-7003-CB8A-3485419B0358}"/>
              </a:ext>
            </a:extLst>
          </p:cNvPr>
          <p:cNvSpPr/>
          <p:nvPr/>
        </p:nvSpPr>
        <p:spPr bwMode="auto">
          <a:xfrm>
            <a:off x="2117147" y="0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DC514F-BCE9-8CE3-CF35-E56AB2C33B8F}"/>
              </a:ext>
            </a:extLst>
          </p:cNvPr>
          <p:cNvSpPr/>
          <p:nvPr/>
        </p:nvSpPr>
        <p:spPr bwMode="auto">
          <a:xfrm>
            <a:off x="3169657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69C62F-3934-968E-D78F-AB9769CCFDCF}"/>
              </a:ext>
            </a:extLst>
          </p:cNvPr>
          <p:cNvSpPr/>
          <p:nvPr/>
        </p:nvSpPr>
        <p:spPr bwMode="auto">
          <a:xfrm>
            <a:off x="4227193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A9535BD-B131-A8C6-E10E-342AEF870D41}"/>
              </a:ext>
            </a:extLst>
          </p:cNvPr>
          <p:cNvSpPr/>
          <p:nvPr/>
        </p:nvSpPr>
        <p:spPr bwMode="auto">
          <a:xfrm>
            <a:off x="5279703" y="-27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F23256-14AA-B6C3-FEC4-DFD06CAD3280}"/>
              </a:ext>
            </a:extLst>
          </p:cNvPr>
          <p:cNvSpPr/>
          <p:nvPr/>
        </p:nvSpPr>
        <p:spPr bwMode="auto">
          <a:xfrm>
            <a:off x="6337239" y="-548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FE0F6FB-ADEC-78B8-89A2-29B4DD57D8DE}"/>
              </a:ext>
            </a:extLst>
          </p:cNvPr>
          <p:cNvSpPr/>
          <p:nvPr/>
        </p:nvSpPr>
        <p:spPr bwMode="auto">
          <a:xfrm>
            <a:off x="7389749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DE6733-DB51-7F41-7E32-4F9B85F25FAF}"/>
              </a:ext>
            </a:extLst>
          </p:cNvPr>
          <p:cNvSpPr/>
          <p:nvPr/>
        </p:nvSpPr>
        <p:spPr bwMode="auto">
          <a:xfrm>
            <a:off x="8447285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646052-C657-B765-B988-8C3540FFAB2C}"/>
              </a:ext>
            </a:extLst>
          </p:cNvPr>
          <p:cNvSpPr/>
          <p:nvPr/>
        </p:nvSpPr>
        <p:spPr bwMode="auto">
          <a:xfrm>
            <a:off x="9290527" y="-548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C4A3B8-24D8-185D-2F32-799A09384050}"/>
              </a:ext>
            </a:extLst>
          </p:cNvPr>
          <p:cNvSpPr/>
          <p:nvPr/>
        </p:nvSpPr>
        <p:spPr bwMode="auto">
          <a:xfrm>
            <a:off x="10338937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4EC7CDB-D4DA-9FD7-15D9-EC552B905587}"/>
              </a:ext>
            </a:extLst>
          </p:cNvPr>
          <p:cNvSpPr/>
          <p:nvPr/>
        </p:nvSpPr>
        <p:spPr bwMode="auto">
          <a:xfrm>
            <a:off x="11173053" y="-548"/>
            <a:ext cx="993594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63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CDBAA5-DE5A-01CC-D811-F21C88B73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19E082-E14C-FC26-FFE6-263ED877C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FC0A7-34B3-6C00-853D-A5A519C5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559063"/>
            <a:ext cx="3306747" cy="5256025"/>
          </a:xfrm>
        </p:spPr>
        <p:txBody>
          <a:bodyPr>
            <a:normAutofit/>
          </a:bodyPr>
          <a:lstStyle/>
          <a:p>
            <a:pPr algn="ctr"/>
            <a:br>
              <a:rPr lang="en-US" sz="3600"/>
            </a:br>
            <a:r>
              <a:rPr lang="en-US" sz="3600"/>
              <a:t>Committee members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63F41A-7D4A-D59E-FEE8-EDC1BCB62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223541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E00C4-C983-32E0-3052-2C5203CBE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022" y="622249"/>
            <a:ext cx="6844892" cy="5639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Leadership Committee</a:t>
            </a:r>
          </a:p>
          <a:p>
            <a:pPr>
              <a:lnSpc>
                <a:spcPct val="100000"/>
              </a:lnSpc>
            </a:pPr>
            <a:r>
              <a:rPr lang="en-US" dirty="0"/>
              <a:t>Dr. Rosalva Lagunas-</a:t>
            </a:r>
            <a:r>
              <a:rPr lang="en-US" dirty="0" err="1"/>
              <a:t>Kuauhtli</a:t>
            </a:r>
          </a:p>
          <a:p>
            <a:pPr>
              <a:lnSpc>
                <a:spcPct val="100000"/>
              </a:lnSpc>
            </a:pPr>
            <a:r>
              <a:rPr lang="en-US" dirty="0"/>
              <a:t>Dr. Felipe Baez</a:t>
            </a:r>
          </a:p>
          <a:p>
            <a:pPr>
              <a:lnSpc>
                <a:spcPct val="100000"/>
              </a:lnSpc>
            </a:pPr>
            <a:r>
              <a:rPr lang="en-US" dirty="0"/>
              <a:t>Courtney Moss</a:t>
            </a:r>
          </a:p>
          <a:p>
            <a:pPr>
              <a:lnSpc>
                <a:spcPct val="100000"/>
              </a:lnSpc>
            </a:pPr>
            <a:r>
              <a:rPr lang="en-US" dirty="0"/>
              <a:t>Wendy Davy</a:t>
            </a:r>
          </a:p>
          <a:p>
            <a:pPr>
              <a:lnSpc>
                <a:spcPct val="100000"/>
              </a:lnSpc>
            </a:pPr>
            <a:r>
              <a:rPr lang="en-US" dirty="0"/>
              <a:t>Principals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Focus Group:</a:t>
            </a:r>
          </a:p>
          <a:p>
            <a:pPr>
              <a:lnSpc>
                <a:spcPct val="100000"/>
              </a:lnSpc>
            </a:pPr>
            <a:r>
              <a:rPr lang="en-US" dirty="0"/>
              <a:t>Superintendent</a:t>
            </a:r>
          </a:p>
          <a:p>
            <a:pPr>
              <a:lnSpc>
                <a:spcPct val="100000"/>
              </a:lnSpc>
            </a:pPr>
            <a:r>
              <a:rPr lang="en-US" dirty="0"/>
              <a:t>Leadership Committee</a:t>
            </a:r>
          </a:p>
          <a:p>
            <a:pPr>
              <a:lnSpc>
                <a:spcPct val="100000"/>
              </a:lnSpc>
            </a:pPr>
            <a:r>
              <a:rPr lang="en-US" dirty="0"/>
              <a:t>Principals</a:t>
            </a:r>
          </a:p>
          <a:p>
            <a:pPr>
              <a:lnSpc>
                <a:spcPct val="100000"/>
              </a:lnSpc>
            </a:pPr>
            <a:r>
              <a:rPr lang="en-US" dirty="0"/>
              <a:t>Teachers </a:t>
            </a:r>
            <a:endParaRPr lang="en-US" dirty="0">
              <a:highlight>
                <a:srgbClr val="FFFF00"/>
              </a:highlight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61C6FD-0466-B820-EF9B-47F70FF60EE6}"/>
              </a:ext>
            </a:extLst>
          </p:cNvPr>
          <p:cNvSpPr/>
          <p:nvPr/>
        </p:nvSpPr>
        <p:spPr>
          <a:xfrm>
            <a:off x="1583816" y="6396335"/>
            <a:ext cx="900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EXCELLENCE IN EVERY ENDEAVOR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416CCA-1057-4152-4074-011D124429D1}"/>
              </a:ext>
            </a:extLst>
          </p:cNvPr>
          <p:cNvSpPr/>
          <p:nvPr/>
        </p:nvSpPr>
        <p:spPr bwMode="auto">
          <a:xfrm>
            <a:off x="16227" y="623578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BE7F47-D11B-88A0-5B46-2CAB9406BAEA}"/>
              </a:ext>
            </a:extLst>
          </p:cNvPr>
          <p:cNvSpPr/>
          <p:nvPr/>
        </p:nvSpPr>
        <p:spPr bwMode="auto">
          <a:xfrm>
            <a:off x="1059611" y="624393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B4B47B-2E4A-BC33-0C77-75A32486E990}"/>
              </a:ext>
            </a:extLst>
          </p:cNvPr>
          <p:cNvSpPr/>
          <p:nvPr/>
        </p:nvSpPr>
        <p:spPr bwMode="auto">
          <a:xfrm>
            <a:off x="212627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3D0C06-02E5-BA8A-EDDB-8231F2405518}"/>
              </a:ext>
            </a:extLst>
          </p:cNvPr>
          <p:cNvSpPr/>
          <p:nvPr/>
        </p:nvSpPr>
        <p:spPr bwMode="auto">
          <a:xfrm>
            <a:off x="3178783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07F34B-AD6B-89B3-00AD-5864F27A1F4F}"/>
              </a:ext>
            </a:extLst>
          </p:cNvPr>
          <p:cNvSpPr/>
          <p:nvPr/>
        </p:nvSpPr>
        <p:spPr bwMode="auto">
          <a:xfrm>
            <a:off x="422719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44C651-270D-50B5-B086-0CD29D5CDD2F}"/>
              </a:ext>
            </a:extLst>
          </p:cNvPr>
          <p:cNvSpPr/>
          <p:nvPr/>
        </p:nvSpPr>
        <p:spPr bwMode="auto">
          <a:xfrm>
            <a:off x="5270577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8947F8-FE22-C644-C16D-FFEF781F2B09}"/>
              </a:ext>
            </a:extLst>
          </p:cNvPr>
          <p:cNvSpPr/>
          <p:nvPr/>
        </p:nvSpPr>
        <p:spPr bwMode="auto">
          <a:xfrm>
            <a:off x="6337239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08E288-D85E-D869-EDB5-0CD975762D9C}"/>
              </a:ext>
            </a:extLst>
          </p:cNvPr>
          <p:cNvSpPr/>
          <p:nvPr/>
        </p:nvSpPr>
        <p:spPr bwMode="auto">
          <a:xfrm>
            <a:off x="7389749" y="623578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F46DBA-B5E5-C805-87C5-414AC123D1DD}"/>
              </a:ext>
            </a:extLst>
          </p:cNvPr>
          <p:cNvSpPr/>
          <p:nvPr/>
        </p:nvSpPr>
        <p:spPr bwMode="auto">
          <a:xfrm>
            <a:off x="8447285" y="6235784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B3FC5E-74E4-5677-3674-2E944F418CE7}"/>
              </a:ext>
            </a:extLst>
          </p:cNvPr>
          <p:cNvSpPr/>
          <p:nvPr/>
        </p:nvSpPr>
        <p:spPr bwMode="auto">
          <a:xfrm>
            <a:off x="9296205" y="6233649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0F1DD-BEF1-5541-C8C1-A2C0D20ADBEE}"/>
              </a:ext>
            </a:extLst>
          </p:cNvPr>
          <p:cNvSpPr/>
          <p:nvPr/>
        </p:nvSpPr>
        <p:spPr bwMode="auto">
          <a:xfrm>
            <a:off x="10363321" y="6233649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E0182C-2220-1C92-AD09-02B983D1E8E7}"/>
              </a:ext>
            </a:extLst>
          </p:cNvPr>
          <p:cNvSpPr/>
          <p:nvPr/>
        </p:nvSpPr>
        <p:spPr bwMode="auto">
          <a:xfrm>
            <a:off x="11220913" y="6235784"/>
            <a:ext cx="971087" cy="13495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B2FCEB-287F-4947-E9AB-BFF462D92CA4}"/>
              </a:ext>
            </a:extLst>
          </p:cNvPr>
          <p:cNvSpPr/>
          <p:nvPr/>
        </p:nvSpPr>
        <p:spPr bwMode="auto">
          <a:xfrm>
            <a:off x="7101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2CAFD5-00FE-45F8-CF87-D7C75E5A06E1}"/>
              </a:ext>
            </a:extLst>
          </p:cNvPr>
          <p:cNvSpPr/>
          <p:nvPr/>
        </p:nvSpPr>
        <p:spPr bwMode="auto">
          <a:xfrm>
            <a:off x="1059611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06FDB3-5009-35B2-9421-3D8B8EB089A6}"/>
              </a:ext>
            </a:extLst>
          </p:cNvPr>
          <p:cNvSpPr/>
          <p:nvPr/>
        </p:nvSpPr>
        <p:spPr bwMode="auto">
          <a:xfrm>
            <a:off x="2117147" y="0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382AD7-6A49-7253-C8A4-DA5078E9E7DD}"/>
              </a:ext>
            </a:extLst>
          </p:cNvPr>
          <p:cNvSpPr/>
          <p:nvPr/>
        </p:nvSpPr>
        <p:spPr bwMode="auto">
          <a:xfrm>
            <a:off x="3169657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3EDF76-49C6-3C8D-F269-A5C10BFEB1DD}"/>
              </a:ext>
            </a:extLst>
          </p:cNvPr>
          <p:cNvSpPr/>
          <p:nvPr/>
        </p:nvSpPr>
        <p:spPr bwMode="auto">
          <a:xfrm>
            <a:off x="4227193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D3EFE4-6866-BEFB-2287-DB6A2564093B}"/>
              </a:ext>
            </a:extLst>
          </p:cNvPr>
          <p:cNvSpPr/>
          <p:nvPr/>
        </p:nvSpPr>
        <p:spPr bwMode="auto">
          <a:xfrm>
            <a:off x="5279703" y="-27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EA7AE6-31C7-301A-A9C5-87ECFBADA65D}"/>
              </a:ext>
            </a:extLst>
          </p:cNvPr>
          <p:cNvSpPr/>
          <p:nvPr/>
        </p:nvSpPr>
        <p:spPr bwMode="auto">
          <a:xfrm>
            <a:off x="6337239" y="-548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722E89-3F12-850D-4EC2-814EFC8D2122}"/>
              </a:ext>
            </a:extLst>
          </p:cNvPr>
          <p:cNvSpPr/>
          <p:nvPr/>
        </p:nvSpPr>
        <p:spPr bwMode="auto">
          <a:xfrm>
            <a:off x="7389749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4F6D93-449F-F6DC-A3CD-5D9129D6DAB7}"/>
              </a:ext>
            </a:extLst>
          </p:cNvPr>
          <p:cNvSpPr/>
          <p:nvPr/>
        </p:nvSpPr>
        <p:spPr bwMode="auto">
          <a:xfrm>
            <a:off x="8447285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F184E7-7ADD-24DC-506B-C9A972925645}"/>
              </a:ext>
            </a:extLst>
          </p:cNvPr>
          <p:cNvSpPr/>
          <p:nvPr/>
        </p:nvSpPr>
        <p:spPr bwMode="auto">
          <a:xfrm>
            <a:off x="9290527" y="-548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542DDA-267E-E7C1-4130-C179F7197F06}"/>
              </a:ext>
            </a:extLst>
          </p:cNvPr>
          <p:cNvSpPr/>
          <p:nvPr/>
        </p:nvSpPr>
        <p:spPr bwMode="auto">
          <a:xfrm>
            <a:off x="10338937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8E04B8-BA16-5D19-3B25-03637B215844}"/>
              </a:ext>
            </a:extLst>
          </p:cNvPr>
          <p:cNvSpPr/>
          <p:nvPr/>
        </p:nvSpPr>
        <p:spPr bwMode="auto">
          <a:xfrm>
            <a:off x="11173053" y="-548"/>
            <a:ext cx="993594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32" name="Picture 31" descr="A red circle with a black letter and white text&#10;&#10;AI-generated content may be incorrect.">
            <a:extLst>
              <a:ext uri="{FF2B5EF4-FFF2-40B4-BE49-F238E27FC236}">
                <a16:creationId xmlns:a16="http://schemas.microsoft.com/office/drawing/2014/main" id="{1469A33E-E4D4-9002-63AE-1FFF8DBD9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00" y="3187075"/>
            <a:ext cx="1841920" cy="182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2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070C5-AA9F-6584-69E5-72DF47348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559063"/>
            <a:ext cx="3306747" cy="5256025"/>
          </a:xfrm>
        </p:spPr>
        <p:txBody>
          <a:bodyPr>
            <a:normAutofit/>
          </a:bodyPr>
          <a:lstStyle/>
          <a:p>
            <a:pPr algn="ctr"/>
            <a:br>
              <a:rPr lang="en-US" sz="3600"/>
            </a:br>
            <a:r>
              <a:rPr lang="en-US" sz="3600"/>
              <a:t>Assurances for accredited institutions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FF0B6C-73E2-4B40-9280-938C14922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223541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D410E-6B8E-2AB7-F37A-0AF18FB64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022" y="622249"/>
            <a:ext cx="6844892" cy="5639712"/>
          </a:xfrm>
        </p:spPr>
        <p:txBody>
          <a:bodyPr>
            <a:normAutofit/>
          </a:bodyPr>
          <a:lstStyle/>
          <a:p>
            <a:r>
              <a:rPr lang="en-US"/>
              <a:t>Compliance with Laws</a:t>
            </a:r>
          </a:p>
          <a:p>
            <a:pPr lvl="1"/>
            <a:r>
              <a:rPr lang="en-US" sz="2000"/>
              <a:t>Institutions must adhere to all relevant local, state, and federal laws.</a:t>
            </a:r>
          </a:p>
          <a:p>
            <a:r>
              <a:rPr lang="en-US"/>
              <a:t>Ethical Practices</a:t>
            </a:r>
          </a:p>
          <a:p>
            <a:pPr lvl="1"/>
            <a:r>
              <a:rPr lang="en-US" sz="2000"/>
              <a:t>Institutions are required to maintain high ethical standards in their operations.</a:t>
            </a:r>
          </a:p>
          <a:p>
            <a:r>
              <a:rPr lang="en-US"/>
              <a:t>Financial Audits</a:t>
            </a:r>
          </a:p>
          <a:p>
            <a:pPr lvl="1"/>
            <a:r>
              <a:rPr lang="en-US" sz="2000"/>
              <a:t>Regular financial audits must be conducted to ensure transparency and accountability.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8024F0-FE7A-214A-F7BC-FF8E00173C35}"/>
              </a:ext>
            </a:extLst>
          </p:cNvPr>
          <p:cNvSpPr/>
          <p:nvPr/>
        </p:nvSpPr>
        <p:spPr>
          <a:xfrm>
            <a:off x="1583816" y="6396335"/>
            <a:ext cx="900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EXCELLENCE IN EVERY ENDEAVOR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B12348-9D83-45E2-F96E-0456466267A1}"/>
              </a:ext>
            </a:extLst>
          </p:cNvPr>
          <p:cNvSpPr/>
          <p:nvPr/>
        </p:nvSpPr>
        <p:spPr bwMode="auto">
          <a:xfrm>
            <a:off x="16227" y="623578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C0F73F-3529-ED4D-FD7A-87B3C446431A}"/>
              </a:ext>
            </a:extLst>
          </p:cNvPr>
          <p:cNvSpPr/>
          <p:nvPr/>
        </p:nvSpPr>
        <p:spPr bwMode="auto">
          <a:xfrm>
            <a:off x="1059611" y="624393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7D998D-F9A2-FA55-B019-4499ACB5294C}"/>
              </a:ext>
            </a:extLst>
          </p:cNvPr>
          <p:cNvSpPr/>
          <p:nvPr/>
        </p:nvSpPr>
        <p:spPr bwMode="auto">
          <a:xfrm>
            <a:off x="212627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7812F2-2682-70A1-15A1-3E45BA584F9F}"/>
              </a:ext>
            </a:extLst>
          </p:cNvPr>
          <p:cNvSpPr/>
          <p:nvPr/>
        </p:nvSpPr>
        <p:spPr bwMode="auto">
          <a:xfrm>
            <a:off x="3178783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F78226-B898-7A36-6FE2-6A702D80D107}"/>
              </a:ext>
            </a:extLst>
          </p:cNvPr>
          <p:cNvSpPr/>
          <p:nvPr/>
        </p:nvSpPr>
        <p:spPr bwMode="auto">
          <a:xfrm>
            <a:off x="422719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354243-D6AF-68D1-8F92-F75B7B5C7F74}"/>
              </a:ext>
            </a:extLst>
          </p:cNvPr>
          <p:cNvSpPr/>
          <p:nvPr/>
        </p:nvSpPr>
        <p:spPr bwMode="auto">
          <a:xfrm>
            <a:off x="5270577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75DCD4-1148-50E0-4A7C-A1C8AD5F7D56}"/>
              </a:ext>
            </a:extLst>
          </p:cNvPr>
          <p:cNvSpPr/>
          <p:nvPr/>
        </p:nvSpPr>
        <p:spPr bwMode="auto">
          <a:xfrm>
            <a:off x="6337239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88A397-30B6-1103-FADA-B1C2A87017BF}"/>
              </a:ext>
            </a:extLst>
          </p:cNvPr>
          <p:cNvSpPr/>
          <p:nvPr/>
        </p:nvSpPr>
        <p:spPr bwMode="auto">
          <a:xfrm>
            <a:off x="7389749" y="623578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2AA831-DE13-CC1D-60EB-1780CF0637A2}"/>
              </a:ext>
            </a:extLst>
          </p:cNvPr>
          <p:cNvSpPr/>
          <p:nvPr/>
        </p:nvSpPr>
        <p:spPr bwMode="auto">
          <a:xfrm>
            <a:off x="8447285" y="6235784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131147-AFC3-BF37-DCF5-5D0E8730F33B}"/>
              </a:ext>
            </a:extLst>
          </p:cNvPr>
          <p:cNvSpPr/>
          <p:nvPr/>
        </p:nvSpPr>
        <p:spPr bwMode="auto">
          <a:xfrm>
            <a:off x="9296205" y="6233649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D4E504-A02E-E285-1E98-7B626E3E2BDE}"/>
              </a:ext>
            </a:extLst>
          </p:cNvPr>
          <p:cNvSpPr/>
          <p:nvPr/>
        </p:nvSpPr>
        <p:spPr bwMode="auto">
          <a:xfrm>
            <a:off x="10363321" y="6233649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9E955E-E690-71C5-18BA-790ADC30B91C}"/>
              </a:ext>
            </a:extLst>
          </p:cNvPr>
          <p:cNvSpPr/>
          <p:nvPr/>
        </p:nvSpPr>
        <p:spPr bwMode="auto">
          <a:xfrm>
            <a:off x="11220913" y="6235784"/>
            <a:ext cx="971087" cy="13495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176225-4695-D954-DB63-68CE5EC24AB3}"/>
              </a:ext>
            </a:extLst>
          </p:cNvPr>
          <p:cNvSpPr/>
          <p:nvPr/>
        </p:nvSpPr>
        <p:spPr bwMode="auto">
          <a:xfrm>
            <a:off x="7101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D6F58F-31A4-1483-018A-1B1A47533465}"/>
              </a:ext>
            </a:extLst>
          </p:cNvPr>
          <p:cNvSpPr/>
          <p:nvPr/>
        </p:nvSpPr>
        <p:spPr bwMode="auto">
          <a:xfrm>
            <a:off x="1059611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1B923B-698C-DECF-02AC-2ED2D24F7DD0}"/>
              </a:ext>
            </a:extLst>
          </p:cNvPr>
          <p:cNvSpPr/>
          <p:nvPr/>
        </p:nvSpPr>
        <p:spPr bwMode="auto">
          <a:xfrm>
            <a:off x="2117147" y="0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76C3DD-BD15-3048-624A-C477E216652F}"/>
              </a:ext>
            </a:extLst>
          </p:cNvPr>
          <p:cNvSpPr/>
          <p:nvPr/>
        </p:nvSpPr>
        <p:spPr bwMode="auto">
          <a:xfrm>
            <a:off x="3169657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3B5864-DC94-ED5B-7970-8AB6A2A7B2CA}"/>
              </a:ext>
            </a:extLst>
          </p:cNvPr>
          <p:cNvSpPr/>
          <p:nvPr/>
        </p:nvSpPr>
        <p:spPr bwMode="auto">
          <a:xfrm>
            <a:off x="4227193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158E2E-41BF-DF42-7B87-20781491045D}"/>
              </a:ext>
            </a:extLst>
          </p:cNvPr>
          <p:cNvSpPr/>
          <p:nvPr/>
        </p:nvSpPr>
        <p:spPr bwMode="auto">
          <a:xfrm>
            <a:off x="5279703" y="-27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E19FFF-7F33-45D8-B17A-98B8DE3F75AD}"/>
              </a:ext>
            </a:extLst>
          </p:cNvPr>
          <p:cNvSpPr/>
          <p:nvPr/>
        </p:nvSpPr>
        <p:spPr bwMode="auto">
          <a:xfrm>
            <a:off x="6337239" y="-548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E36FE5-7843-D9F3-B2D9-ECE3FA684774}"/>
              </a:ext>
            </a:extLst>
          </p:cNvPr>
          <p:cNvSpPr/>
          <p:nvPr/>
        </p:nvSpPr>
        <p:spPr bwMode="auto">
          <a:xfrm>
            <a:off x="7389749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D83E70-4E30-A3A9-3C18-1E93BBA11344}"/>
              </a:ext>
            </a:extLst>
          </p:cNvPr>
          <p:cNvSpPr/>
          <p:nvPr/>
        </p:nvSpPr>
        <p:spPr bwMode="auto">
          <a:xfrm>
            <a:off x="8447285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48E580-3321-6A5C-C4B4-41D916CF0347}"/>
              </a:ext>
            </a:extLst>
          </p:cNvPr>
          <p:cNvSpPr/>
          <p:nvPr/>
        </p:nvSpPr>
        <p:spPr bwMode="auto">
          <a:xfrm>
            <a:off x="9290527" y="-548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D18A21-4E3E-25B4-DE49-4E53D676D429}"/>
              </a:ext>
            </a:extLst>
          </p:cNvPr>
          <p:cNvSpPr/>
          <p:nvPr/>
        </p:nvSpPr>
        <p:spPr bwMode="auto">
          <a:xfrm>
            <a:off x="10338937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63A55C-37EF-3492-DEC6-3CB4BF412ADD}"/>
              </a:ext>
            </a:extLst>
          </p:cNvPr>
          <p:cNvSpPr/>
          <p:nvPr/>
        </p:nvSpPr>
        <p:spPr bwMode="auto">
          <a:xfrm>
            <a:off x="11173053" y="-548"/>
            <a:ext cx="993594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32" name="Picture 31" descr="Close up of checklist">
            <a:extLst>
              <a:ext uri="{FF2B5EF4-FFF2-40B4-BE49-F238E27FC236}">
                <a16:creationId xmlns:a16="http://schemas.microsoft.com/office/drawing/2014/main" id="{71766741-BCA1-1967-B683-F4D3382BC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1" y="3792973"/>
            <a:ext cx="3045398" cy="2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7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F4440-AA67-9BB8-7572-A2AEA870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8" y="914400"/>
            <a:ext cx="6627924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Performance Standards Evaluation Results</a:t>
            </a:r>
          </a:p>
        </p:txBody>
      </p:sp>
      <p:pic>
        <p:nvPicPr>
          <p:cNvPr id="5" name="Content Placeholder 4" descr="Metal balance scale isolated on white.">
            <a:extLst>
              <a:ext uri="{FF2B5EF4-FFF2-40B4-BE49-F238E27FC236}">
                <a16:creationId xmlns:a16="http://schemas.microsoft.com/office/drawing/2014/main" id="{C1D5D9A4-EAF8-49EF-9937-59A91AA336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4301" r="4055" b="1"/>
          <a:stretch/>
        </p:blipFill>
        <p:spPr>
          <a:xfrm>
            <a:off x="20" y="-17929"/>
            <a:ext cx="4206220" cy="687592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2217A-12F7-6F7D-3FD3-AB16A0DA2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6968" y="2221992"/>
            <a:ext cx="6627924" cy="37398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Rubric Scale</a:t>
            </a:r>
          </a:p>
          <a:p>
            <a:pPr lvl="1"/>
            <a:r>
              <a:rPr lang="en-US"/>
              <a:t>Four levels used to assess performance</a:t>
            </a:r>
          </a:p>
          <a:p>
            <a:pPr lvl="1"/>
            <a:r>
              <a:rPr lang="en-US"/>
              <a:t>Each level has specific criteria</a:t>
            </a:r>
          </a:p>
          <a:p>
            <a:r>
              <a:rPr lang="en-US"/>
              <a:t>Evaluation Process</a:t>
            </a:r>
          </a:p>
          <a:p>
            <a:pPr lvl="1"/>
            <a:r>
              <a:rPr lang="en-US"/>
              <a:t>Institutions are evaluated based on the rubric</a:t>
            </a:r>
          </a:p>
          <a:p>
            <a:pPr lvl="1"/>
            <a:r>
              <a:rPr lang="en-US"/>
              <a:t>Performance is measured against set standards</a:t>
            </a:r>
          </a:p>
          <a:p>
            <a:r>
              <a:rPr lang="en-US"/>
              <a:t>Performance Levels</a:t>
            </a:r>
          </a:p>
          <a:p>
            <a:pPr lvl="1"/>
            <a:r>
              <a:rPr lang="en-US"/>
              <a:t>Different levels indicate varying degrees of achievement</a:t>
            </a:r>
          </a:p>
          <a:p>
            <a:pPr lvl="1"/>
            <a:r>
              <a:rPr lang="en-US"/>
              <a:t>Helps in identifying areas of improvement</a:t>
            </a:r>
          </a:p>
          <a:p>
            <a:pPr lvl="1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7B82AC8-6627-AFA6-7B99-BF10169CF32A}"/>
              </a:ext>
            </a:extLst>
          </p:cNvPr>
          <p:cNvSpPr txBox="1"/>
          <p:nvPr/>
        </p:nvSpPr>
        <p:spPr>
          <a:xfrm>
            <a:off x="1451042" y="6304764"/>
            <a:ext cx="928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Culture of Learning, Leadership for Learning, Engagement of Learning, Growth in Learning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10F210-0FFE-900E-47DB-BE0944EE7FD0}"/>
              </a:ext>
            </a:extLst>
          </p:cNvPr>
          <p:cNvSpPr/>
          <p:nvPr/>
        </p:nvSpPr>
        <p:spPr bwMode="auto">
          <a:xfrm>
            <a:off x="7101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140610-7089-0B9A-A7B3-087B92F7DD0A}"/>
              </a:ext>
            </a:extLst>
          </p:cNvPr>
          <p:cNvSpPr/>
          <p:nvPr/>
        </p:nvSpPr>
        <p:spPr bwMode="auto">
          <a:xfrm>
            <a:off x="1059611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3749D7-FF40-2C90-278E-4F65D082AC76}"/>
              </a:ext>
            </a:extLst>
          </p:cNvPr>
          <p:cNvSpPr/>
          <p:nvPr/>
        </p:nvSpPr>
        <p:spPr bwMode="auto">
          <a:xfrm>
            <a:off x="2117147" y="0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4326D3-3985-31CC-CCC3-FCA143A9B2A5}"/>
              </a:ext>
            </a:extLst>
          </p:cNvPr>
          <p:cNvSpPr/>
          <p:nvPr/>
        </p:nvSpPr>
        <p:spPr bwMode="auto">
          <a:xfrm>
            <a:off x="3169657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F76F4A-6983-4A6F-1ED3-339FD856EED5}"/>
              </a:ext>
            </a:extLst>
          </p:cNvPr>
          <p:cNvSpPr/>
          <p:nvPr/>
        </p:nvSpPr>
        <p:spPr bwMode="auto">
          <a:xfrm>
            <a:off x="4227193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51F1F7-D10E-A8A3-B524-B85845FF6ED3}"/>
              </a:ext>
            </a:extLst>
          </p:cNvPr>
          <p:cNvSpPr/>
          <p:nvPr/>
        </p:nvSpPr>
        <p:spPr bwMode="auto">
          <a:xfrm>
            <a:off x="5279703" y="-27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A1C9B2-8172-1C0D-8D2D-DCD1107789A7}"/>
              </a:ext>
            </a:extLst>
          </p:cNvPr>
          <p:cNvSpPr/>
          <p:nvPr/>
        </p:nvSpPr>
        <p:spPr bwMode="auto">
          <a:xfrm>
            <a:off x="6337239" y="-548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CCBBC5-79AC-556F-4235-7B8B45E63BBB}"/>
              </a:ext>
            </a:extLst>
          </p:cNvPr>
          <p:cNvSpPr/>
          <p:nvPr/>
        </p:nvSpPr>
        <p:spPr bwMode="auto">
          <a:xfrm>
            <a:off x="7389749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4B3CC8-3AFC-EA6B-899F-ECC8926A13EB}"/>
              </a:ext>
            </a:extLst>
          </p:cNvPr>
          <p:cNvSpPr/>
          <p:nvPr/>
        </p:nvSpPr>
        <p:spPr bwMode="auto">
          <a:xfrm>
            <a:off x="8447285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521D8F-ED49-480C-3EB8-2E6B1741B69C}"/>
              </a:ext>
            </a:extLst>
          </p:cNvPr>
          <p:cNvSpPr/>
          <p:nvPr/>
        </p:nvSpPr>
        <p:spPr bwMode="auto">
          <a:xfrm>
            <a:off x="9290527" y="-548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51BD522-46DD-7A15-ADC9-B71E04760F46}"/>
              </a:ext>
            </a:extLst>
          </p:cNvPr>
          <p:cNvSpPr/>
          <p:nvPr/>
        </p:nvSpPr>
        <p:spPr bwMode="auto">
          <a:xfrm>
            <a:off x="10338937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CEE50A-D33C-6D26-77D0-B8DF81F8FE5A}"/>
              </a:ext>
            </a:extLst>
          </p:cNvPr>
          <p:cNvSpPr/>
          <p:nvPr/>
        </p:nvSpPr>
        <p:spPr bwMode="auto">
          <a:xfrm>
            <a:off x="11173053" y="-548"/>
            <a:ext cx="993594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14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B4498-0D5B-E526-6FD8-8C27B56F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11" y="790957"/>
            <a:ext cx="10435281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Evaluations of Institution Analyses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7E20DA-45E1-45CF-2E86-A4E7518F9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4229" y="2006495"/>
            <a:ext cx="10500663" cy="37398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/>
              <a:t>Stakeholder Feedback Analysis</a:t>
            </a:r>
          </a:p>
          <a:p>
            <a:pPr lvl="1"/>
            <a:r>
              <a:rPr lang="en-US" dirty="0"/>
              <a:t>Collecting and analyzing feedback helps identify key perspectives from stakeholders. This feedback is essential for informed decision-making.</a:t>
            </a:r>
          </a:p>
          <a:p>
            <a:r>
              <a:rPr lang="en-US" sz="1800" dirty="0"/>
              <a:t>Student Performance Analysis</a:t>
            </a:r>
          </a:p>
          <a:p>
            <a:pPr lvl="1"/>
            <a:r>
              <a:rPr lang="en-US" dirty="0"/>
              <a:t>Evaluating student performance data reveals strengths and areas needing improvement. These data guide educational strategies and interventions.</a:t>
            </a:r>
          </a:p>
          <a:p>
            <a:r>
              <a:rPr lang="en-US" sz="1800" dirty="0"/>
              <a:t>Learning Environments Analysis</a:t>
            </a:r>
          </a:p>
          <a:p>
            <a:pPr lvl="1"/>
            <a:r>
              <a:rPr lang="en-US" dirty="0"/>
              <a:t>Assessing learning environments helps create conducive space for education. Improvements can enhance student engagement and success.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8D30E69-828C-5852-4F14-0F709B8F018A}"/>
              </a:ext>
            </a:extLst>
          </p:cNvPr>
          <p:cNvSpPr/>
          <p:nvPr/>
        </p:nvSpPr>
        <p:spPr>
          <a:xfrm>
            <a:off x="1583816" y="6396335"/>
            <a:ext cx="900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EXCELLENCE IN EVERY ENDEAVOR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46B1F9-D9C2-89E1-04B8-F768749AD6D5}"/>
              </a:ext>
            </a:extLst>
          </p:cNvPr>
          <p:cNvSpPr/>
          <p:nvPr/>
        </p:nvSpPr>
        <p:spPr bwMode="auto">
          <a:xfrm>
            <a:off x="16227" y="623578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2C276-2F84-E263-E528-084C0C0B2E9B}"/>
              </a:ext>
            </a:extLst>
          </p:cNvPr>
          <p:cNvSpPr/>
          <p:nvPr/>
        </p:nvSpPr>
        <p:spPr bwMode="auto">
          <a:xfrm>
            <a:off x="1059611" y="624393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E85D2E-6AA5-B3A8-18E3-22FA54FCAF6C}"/>
              </a:ext>
            </a:extLst>
          </p:cNvPr>
          <p:cNvSpPr/>
          <p:nvPr/>
        </p:nvSpPr>
        <p:spPr bwMode="auto">
          <a:xfrm>
            <a:off x="212627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1D428E-FC11-A520-C2EB-00C957B0DCAE}"/>
              </a:ext>
            </a:extLst>
          </p:cNvPr>
          <p:cNvSpPr/>
          <p:nvPr/>
        </p:nvSpPr>
        <p:spPr bwMode="auto">
          <a:xfrm>
            <a:off x="3178783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680905-38FE-1B7D-1DB2-744D29D0FAF8}"/>
              </a:ext>
            </a:extLst>
          </p:cNvPr>
          <p:cNvSpPr/>
          <p:nvPr/>
        </p:nvSpPr>
        <p:spPr bwMode="auto">
          <a:xfrm>
            <a:off x="422719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0AC8AD-4D70-EF58-5B6B-4574AD15D06B}"/>
              </a:ext>
            </a:extLst>
          </p:cNvPr>
          <p:cNvSpPr/>
          <p:nvPr/>
        </p:nvSpPr>
        <p:spPr bwMode="auto">
          <a:xfrm>
            <a:off x="5270577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370C48-5165-9896-CB03-973830377F6C}"/>
              </a:ext>
            </a:extLst>
          </p:cNvPr>
          <p:cNvSpPr/>
          <p:nvPr/>
        </p:nvSpPr>
        <p:spPr bwMode="auto">
          <a:xfrm>
            <a:off x="6337239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CA28DD-D18C-CFF8-7EDF-2AB27F3743BC}"/>
              </a:ext>
            </a:extLst>
          </p:cNvPr>
          <p:cNvSpPr/>
          <p:nvPr/>
        </p:nvSpPr>
        <p:spPr bwMode="auto">
          <a:xfrm>
            <a:off x="7389749" y="623578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0C1BFC-F72B-9634-320C-EC90AF3FD100}"/>
              </a:ext>
            </a:extLst>
          </p:cNvPr>
          <p:cNvSpPr/>
          <p:nvPr/>
        </p:nvSpPr>
        <p:spPr bwMode="auto">
          <a:xfrm>
            <a:off x="8447285" y="6235784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2E5B55-B288-BE9D-EB5C-E0ADCC57EFA9}"/>
              </a:ext>
            </a:extLst>
          </p:cNvPr>
          <p:cNvSpPr/>
          <p:nvPr/>
        </p:nvSpPr>
        <p:spPr bwMode="auto">
          <a:xfrm>
            <a:off x="9296205" y="6233649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69E49B-B097-F755-9FDC-0C054B7E7D25}"/>
              </a:ext>
            </a:extLst>
          </p:cNvPr>
          <p:cNvSpPr/>
          <p:nvPr/>
        </p:nvSpPr>
        <p:spPr bwMode="auto">
          <a:xfrm>
            <a:off x="10363321" y="6233649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57BDFA-885D-DCCD-4CC6-7B94196A9241}"/>
              </a:ext>
            </a:extLst>
          </p:cNvPr>
          <p:cNvSpPr/>
          <p:nvPr/>
        </p:nvSpPr>
        <p:spPr bwMode="auto">
          <a:xfrm>
            <a:off x="11220913" y="6235784"/>
            <a:ext cx="971087" cy="13495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62BA6D-EFCC-0366-9623-4299AAA2E2D9}"/>
              </a:ext>
            </a:extLst>
          </p:cNvPr>
          <p:cNvSpPr/>
          <p:nvPr/>
        </p:nvSpPr>
        <p:spPr bwMode="auto">
          <a:xfrm>
            <a:off x="7101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D842CA-6FBD-3729-924E-7031EB9E71EF}"/>
              </a:ext>
            </a:extLst>
          </p:cNvPr>
          <p:cNvSpPr/>
          <p:nvPr/>
        </p:nvSpPr>
        <p:spPr bwMode="auto">
          <a:xfrm>
            <a:off x="1059611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9D81E4-6E10-D51D-5DC0-D49105ACC386}"/>
              </a:ext>
            </a:extLst>
          </p:cNvPr>
          <p:cNvSpPr/>
          <p:nvPr/>
        </p:nvSpPr>
        <p:spPr bwMode="auto">
          <a:xfrm>
            <a:off x="2117147" y="0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DCA314-00CF-DD04-E679-DD9BD0601B76}"/>
              </a:ext>
            </a:extLst>
          </p:cNvPr>
          <p:cNvSpPr/>
          <p:nvPr/>
        </p:nvSpPr>
        <p:spPr bwMode="auto">
          <a:xfrm>
            <a:off x="3169657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E32ED0-10E1-72E9-8E13-11E274175994}"/>
              </a:ext>
            </a:extLst>
          </p:cNvPr>
          <p:cNvSpPr/>
          <p:nvPr/>
        </p:nvSpPr>
        <p:spPr bwMode="auto">
          <a:xfrm>
            <a:off x="4227193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C94084-4E95-AEEC-0746-A303C93C1712}"/>
              </a:ext>
            </a:extLst>
          </p:cNvPr>
          <p:cNvSpPr/>
          <p:nvPr/>
        </p:nvSpPr>
        <p:spPr bwMode="auto">
          <a:xfrm>
            <a:off x="5279703" y="-27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34B8E7-4E44-20FC-3D49-EFD1610A88D7}"/>
              </a:ext>
            </a:extLst>
          </p:cNvPr>
          <p:cNvSpPr/>
          <p:nvPr/>
        </p:nvSpPr>
        <p:spPr bwMode="auto">
          <a:xfrm>
            <a:off x="6337239" y="-548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68CECD-4810-2EAE-5EDA-C2E6E39B39B0}"/>
              </a:ext>
            </a:extLst>
          </p:cNvPr>
          <p:cNvSpPr/>
          <p:nvPr/>
        </p:nvSpPr>
        <p:spPr bwMode="auto">
          <a:xfrm>
            <a:off x="7389749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B90F3D0-70E9-1868-A717-33E83B9D34FE}"/>
              </a:ext>
            </a:extLst>
          </p:cNvPr>
          <p:cNvSpPr/>
          <p:nvPr/>
        </p:nvSpPr>
        <p:spPr bwMode="auto">
          <a:xfrm>
            <a:off x="8447285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CA1709-79E2-DE76-95B4-743D9AB5CD89}"/>
              </a:ext>
            </a:extLst>
          </p:cNvPr>
          <p:cNvSpPr/>
          <p:nvPr/>
        </p:nvSpPr>
        <p:spPr bwMode="auto">
          <a:xfrm>
            <a:off x="9290527" y="-548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9DCF22-6373-EB9B-2D81-45AE850AD428}"/>
              </a:ext>
            </a:extLst>
          </p:cNvPr>
          <p:cNvSpPr/>
          <p:nvPr/>
        </p:nvSpPr>
        <p:spPr bwMode="auto">
          <a:xfrm>
            <a:off x="10338937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E57E41-3B30-FC22-774E-BC4502D726B8}"/>
              </a:ext>
            </a:extLst>
          </p:cNvPr>
          <p:cNvSpPr/>
          <p:nvPr/>
        </p:nvSpPr>
        <p:spPr bwMode="auto">
          <a:xfrm>
            <a:off x="11173053" y="-548"/>
            <a:ext cx="993594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43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882291-B7D0-DA9A-B2B7-179B3CF80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6D1D48-EFD8-3CA6-B6AE-0A4B85EE6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C47B-6961-D33D-5A73-06C196EE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FD424B9-AF23-0BC7-5B35-8B4226E15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9B5A7-121B-9F8F-DBAE-F2D03FF94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8" y="914400"/>
            <a:ext cx="6627924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Performance Standards Evaluation process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B90430-3561-AEFA-33C7-8E5D8750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38ED8-339B-26C2-4ED1-12F07D157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6968" y="2221992"/>
            <a:ext cx="6627924" cy="373989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Principals’ Work Study Meeting</a:t>
            </a:r>
          </a:p>
          <a:p>
            <a:pPr lvl="1"/>
            <a:r>
              <a:rPr lang="en-US" dirty="0"/>
              <a:t>Reviewed the 30 standards</a:t>
            </a:r>
          </a:p>
          <a:p>
            <a:pPr lvl="1"/>
            <a:r>
              <a:rPr lang="en-US" dirty="0"/>
              <a:t>Collected evidence for each standard</a:t>
            </a:r>
          </a:p>
          <a:p>
            <a:pPr lvl="1"/>
            <a:r>
              <a:rPr lang="en-US" dirty="0"/>
              <a:t>Reviewed each standard</a:t>
            </a:r>
          </a:p>
          <a:p>
            <a:r>
              <a:rPr lang="en-US" dirty="0"/>
              <a:t>School Evaluation Process</a:t>
            </a:r>
          </a:p>
          <a:p>
            <a:pPr lvl="1"/>
            <a:r>
              <a:rPr lang="en-US" dirty="0"/>
              <a:t>Schools led the process with their staff</a:t>
            </a:r>
          </a:p>
          <a:p>
            <a:pPr lvl="1"/>
            <a:r>
              <a:rPr lang="en-US" dirty="0"/>
              <a:t>All schools rated each standard</a:t>
            </a:r>
          </a:p>
          <a:p>
            <a:pPr lvl="1"/>
            <a:r>
              <a:rPr lang="en-US" dirty="0"/>
              <a:t>Data were collected through a spreadsheet</a:t>
            </a:r>
          </a:p>
          <a:p>
            <a:r>
              <a:rPr lang="en-US" dirty="0"/>
              <a:t>District Evaluation Process</a:t>
            </a:r>
          </a:p>
          <a:p>
            <a:pPr lvl="1"/>
            <a:r>
              <a:rPr lang="en-US" dirty="0"/>
              <a:t>Reviewed and analyzed schools’ ratings </a:t>
            </a:r>
          </a:p>
          <a:p>
            <a:pPr lvl="2"/>
            <a:r>
              <a:rPr lang="en-US" dirty="0"/>
              <a:t>Identified areas of improvement and areas of strength </a:t>
            </a:r>
          </a:p>
          <a:p>
            <a:pPr lvl="1"/>
            <a:r>
              <a:rPr lang="en-US" dirty="0"/>
              <a:t>Synthesized the ratings to determine an overall district rating for each standard</a:t>
            </a:r>
          </a:p>
          <a:p>
            <a:pPr lvl="1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08EC42-8734-7349-8912-0D80B980E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986F5C9-821F-CEAA-63A3-F9D88B6D88B2}"/>
              </a:ext>
            </a:extLst>
          </p:cNvPr>
          <p:cNvSpPr/>
          <p:nvPr/>
        </p:nvSpPr>
        <p:spPr>
          <a:xfrm>
            <a:off x="1583816" y="6396335"/>
            <a:ext cx="900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EXCELLENCE IN EVERY ENDEAVOR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F5453A-B6B2-FD74-7EBA-FC10B2184B43}"/>
              </a:ext>
            </a:extLst>
          </p:cNvPr>
          <p:cNvSpPr/>
          <p:nvPr/>
        </p:nvSpPr>
        <p:spPr bwMode="auto">
          <a:xfrm>
            <a:off x="16227" y="623578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80B9E9-5C56-C9C2-3E92-3F5239D4EB28}"/>
              </a:ext>
            </a:extLst>
          </p:cNvPr>
          <p:cNvSpPr/>
          <p:nvPr/>
        </p:nvSpPr>
        <p:spPr bwMode="auto">
          <a:xfrm>
            <a:off x="1059611" y="624393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F8DC84-8CB6-B449-45AF-026680A2D584}"/>
              </a:ext>
            </a:extLst>
          </p:cNvPr>
          <p:cNvSpPr/>
          <p:nvPr/>
        </p:nvSpPr>
        <p:spPr bwMode="auto">
          <a:xfrm>
            <a:off x="212627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5ACD75-B223-217F-BD1E-4233E2C6C109}"/>
              </a:ext>
            </a:extLst>
          </p:cNvPr>
          <p:cNvSpPr/>
          <p:nvPr/>
        </p:nvSpPr>
        <p:spPr bwMode="auto">
          <a:xfrm>
            <a:off x="3178783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34E4A3-8237-F41A-FA25-826B61D8FDB9}"/>
              </a:ext>
            </a:extLst>
          </p:cNvPr>
          <p:cNvSpPr/>
          <p:nvPr/>
        </p:nvSpPr>
        <p:spPr bwMode="auto">
          <a:xfrm>
            <a:off x="422719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6C89FF-5642-F4F3-FEFD-957D75541719}"/>
              </a:ext>
            </a:extLst>
          </p:cNvPr>
          <p:cNvSpPr/>
          <p:nvPr/>
        </p:nvSpPr>
        <p:spPr bwMode="auto">
          <a:xfrm>
            <a:off x="5270577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23BD78-EF18-9486-7ACC-2FFFB3CA6F28}"/>
              </a:ext>
            </a:extLst>
          </p:cNvPr>
          <p:cNvSpPr/>
          <p:nvPr/>
        </p:nvSpPr>
        <p:spPr bwMode="auto">
          <a:xfrm>
            <a:off x="6337239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37FC57-F71B-5356-9058-FEF2C39E03B3}"/>
              </a:ext>
            </a:extLst>
          </p:cNvPr>
          <p:cNvSpPr/>
          <p:nvPr/>
        </p:nvSpPr>
        <p:spPr bwMode="auto">
          <a:xfrm>
            <a:off x="7389749" y="623578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B1EBA2-67EE-C513-C64C-ADF34808DB62}"/>
              </a:ext>
            </a:extLst>
          </p:cNvPr>
          <p:cNvSpPr/>
          <p:nvPr/>
        </p:nvSpPr>
        <p:spPr bwMode="auto">
          <a:xfrm>
            <a:off x="8447285" y="6235784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CDD3E1-FEEE-49A4-4E10-946F5830898D}"/>
              </a:ext>
            </a:extLst>
          </p:cNvPr>
          <p:cNvSpPr/>
          <p:nvPr/>
        </p:nvSpPr>
        <p:spPr bwMode="auto">
          <a:xfrm>
            <a:off x="9296205" y="6233649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11F238-9B23-438F-F83C-C47D276C51ED}"/>
              </a:ext>
            </a:extLst>
          </p:cNvPr>
          <p:cNvSpPr/>
          <p:nvPr/>
        </p:nvSpPr>
        <p:spPr bwMode="auto">
          <a:xfrm>
            <a:off x="10363321" y="6233649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1530F7-A92F-27EF-1C1A-1D18FCD7F8EE}"/>
              </a:ext>
            </a:extLst>
          </p:cNvPr>
          <p:cNvSpPr/>
          <p:nvPr/>
        </p:nvSpPr>
        <p:spPr bwMode="auto">
          <a:xfrm>
            <a:off x="11220913" y="6235784"/>
            <a:ext cx="971087" cy="13495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6C4F4F-B8E7-AE9C-962B-9C67578DDAFB}"/>
              </a:ext>
            </a:extLst>
          </p:cNvPr>
          <p:cNvSpPr/>
          <p:nvPr/>
        </p:nvSpPr>
        <p:spPr bwMode="auto">
          <a:xfrm>
            <a:off x="7101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5E1AB7-EE8F-25A9-DEFD-DA98A0B8230C}"/>
              </a:ext>
            </a:extLst>
          </p:cNvPr>
          <p:cNvSpPr/>
          <p:nvPr/>
        </p:nvSpPr>
        <p:spPr bwMode="auto">
          <a:xfrm>
            <a:off x="1059611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524DCE-096B-228A-6B46-A4DA3473E4E2}"/>
              </a:ext>
            </a:extLst>
          </p:cNvPr>
          <p:cNvSpPr/>
          <p:nvPr/>
        </p:nvSpPr>
        <p:spPr bwMode="auto">
          <a:xfrm>
            <a:off x="2117147" y="0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E0BFB6-3C4E-02B2-B848-C0A245C16018}"/>
              </a:ext>
            </a:extLst>
          </p:cNvPr>
          <p:cNvSpPr/>
          <p:nvPr/>
        </p:nvSpPr>
        <p:spPr bwMode="auto">
          <a:xfrm>
            <a:off x="3169657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60DD4C-EC86-D35C-AC72-624D3FD86F91}"/>
              </a:ext>
            </a:extLst>
          </p:cNvPr>
          <p:cNvSpPr/>
          <p:nvPr/>
        </p:nvSpPr>
        <p:spPr bwMode="auto">
          <a:xfrm>
            <a:off x="4227193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D272BF-80C1-9239-C125-240215CBF546}"/>
              </a:ext>
            </a:extLst>
          </p:cNvPr>
          <p:cNvSpPr/>
          <p:nvPr/>
        </p:nvSpPr>
        <p:spPr bwMode="auto">
          <a:xfrm>
            <a:off x="5279703" y="-27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617E25-ECAA-CFF5-F187-F876C0E1B801}"/>
              </a:ext>
            </a:extLst>
          </p:cNvPr>
          <p:cNvSpPr/>
          <p:nvPr/>
        </p:nvSpPr>
        <p:spPr bwMode="auto">
          <a:xfrm>
            <a:off x="6337239" y="-548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8CDCF8-5692-F178-37CA-CD63C3E6C042}"/>
              </a:ext>
            </a:extLst>
          </p:cNvPr>
          <p:cNvSpPr/>
          <p:nvPr/>
        </p:nvSpPr>
        <p:spPr bwMode="auto">
          <a:xfrm>
            <a:off x="7389749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7DD549-6E45-3F1F-323A-6033E81E1098}"/>
              </a:ext>
            </a:extLst>
          </p:cNvPr>
          <p:cNvSpPr/>
          <p:nvPr/>
        </p:nvSpPr>
        <p:spPr bwMode="auto">
          <a:xfrm>
            <a:off x="8447285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E3CE5F8-D180-2792-E7B3-D758E2CDB6D2}"/>
              </a:ext>
            </a:extLst>
          </p:cNvPr>
          <p:cNvSpPr/>
          <p:nvPr/>
        </p:nvSpPr>
        <p:spPr bwMode="auto">
          <a:xfrm>
            <a:off x="9290527" y="-548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F59C20-953C-971D-8F9F-791BC87C046E}"/>
              </a:ext>
            </a:extLst>
          </p:cNvPr>
          <p:cNvSpPr/>
          <p:nvPr/>
        </p:nvSpPr>
        <p:spPr bwMode="auto">
          <a:xfrm>
            <a:off x="10338937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15D559-0A89-9596-39E5-94270C264B70}"/>
              </a:ext>
            </a:extLst>
          </p:cNvPr>
          <p:cNvSpPr/>
          <p:nvPr/>
        </p:nvSpPr>
        <p:spPr bwMode="auto">
          <a:xfrm>
            <a:off x="11173053" y="-548"/>
            <a:ext cx="993594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99DF875-DC78-C6E3-5E92-3E15E0C4C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69" y="1794978"/>
            <a:ext cx="4246416" cy="31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4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455B72-B22C-5DA3-B268-6EAA6CCC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62" y="580201"/>
            <a:ext cx="4218435" cy="23906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Culture of Learning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ADC89C-EB4E-4AA5-ABBD-448BEC5FA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255110" y="723900"/>
            <a:ext cx="0" cy="54494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43A82-8735-73E6-186F-484965577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6418" y="555712"/>
            <a:ext cx="5916168" cy="56144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Standards 1 – 6</a:t>
            </a:r>
          </a:p>
          <a:p>
            <a:r>
              <a:rPr lang="en-US" dirty="0"/>
              <a:t>Commitment to Learners</a:t>
            </a:r>
          </a:p>
          <a:p>
            <a:pPr lvl="1"/>
            <a:r>
              <a:rPr lang="en-US" dirty="0"/>
              <a:t>Focus on academic needs</a:t>
            </a:r>
          </a:p>
          <a:p>
            <a:pPr lvl="1"/>
            <a:r>
              <a:rPr lang="en-US" dirty="0"/>
              <a:t>Attention to non-academic needs</a:t>
            </a:r>
          </a:p>
          <a:p>
            <a:pPr lvl="1"/>
            <a:r>
              <a:rPr lang="en-US" dirty="0"/>
              <a:t>Emphasizes the importance of continuous learning</a:t>
            </a:r>
          </a:p>
          <a:p>
            <a:pPr lvl="1"/>
            <a:r>
              <a:rPr lang="en-US" dirty="0"/>
              <a:t>Encourages a supportive learning environment for all</a:t>
            </a:r>
          </a:p>
          <a:p>
            <a:r>
              <a:rPr lang="en-US" dirty="0"/>
              <a:t>SERVICE Values</a:t>
            </a:r>
          </a:p>
          <a:p>
            <a:pPr lvl="1"/>
            <a:r>
              <a:rPr lang="en-US" dirty="0"/>
              <a:t>SERVICE values are essential for nurturing a positive culture that encourages growth and development. These values guide interactions and expectations.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C95F38-2CE3-737F-129A-5539CFB482CC}"/>
              </a:ext>
            </a:extLst>
          </p:cNvPr>
          <p:cNvSpPr/>
          <p:nvPr/>
        </p:nvSpPr>
        <p:spPr>
          <a:xfrm>
            <a:off x="1583816" y="6396335"/>
            <a:ext cx="900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EXCELLENCE IN EVERY ENDEAVOR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0D4AFB-C544-04F8-B37B-786E7F301F8D}"/>
              </a:ext>
            </a:extLst>
          </p:cNvPr>
          <p:cNvSpPr/>
          <p:nvPr/>
        </p:nvSpPr>
        <p:spPr bwMode="auto">
          <a:xfrm>
            <a:off x="16227" y="623578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931EB0-DDBD-964A-A234-EA006A14CA6A}"/>
              </a:ext>
            </a:extLst>
          </p:cNvPr>
          <p:cNvSpPr/>
          <p:nvPr/>
        </p:nvSpPr>
        <p:spPr bwMode="auto">
          <a:xfrm>
            <a:off x="1059611" y="624393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0ADF19-0D87-DCF9-A69D-9C616AA1AE7E}"/>
              </a:ext>
            </a:extLst>
          </p:cNvPr>
          <p:cNvSpPr/>
          <p:nvPr/>
        </p:nvSpPr>
        <p:spPr bwMode="auto">
          <a:xfrm>
            <a:off x="212627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3F4478-B7B0-C43B-878C-A3F353364B24}"/>
              </a:ext>
            </a:extLst>
          </p:cNvPr>
          <p:cNvSpPr/>
          <p:nvPr/>
        </p:nvSpPr>
        <p:spPr bwMode="auto">
          <a:xfrm>
            <a:off x="3178783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227F7D-1E1C-BCFF-D869-22AC07CFDA85}"/>
              </a:ext>
            </a:extLst>
          </p:cNvPr>
          <p:cNvSpPr/>
          <p:nvPr/>
        </p:nvSpPr>
        <p:spPr bwMode="auto">
          <a:xfrm>
            <a:off x="4227193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4885F-3E9E-E700-CBFB-CE485A4B6526}"/>
              </a:ext>
            </a:extLst>
          </p:cNvPr>
          <p:cNvSpPr/>
          <p:nvPr/>
        </p:nvSpPr>
        <p:spPr bwMode="auto">
          <a:xfrm>
            <a:off x="5270577" y="6242793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BE1D0F-A5BE-C482-F631-DC102B988A61}"/>
              </a:ext>
            </a:extLst>
          </p:cNvPr>
          <p:cNvSpPr/>
          <p:nvPr/>
        </p:nvSpPr>
        <p:spPr bwMode="auto">
          <a:xfrm>
            <a:off x="6337239" y="6241806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D5AB0C-FF35-BD2E-9E0B-333E00F5A5F9}"/>
              </a:ext>
            </a:extLst>
          </p:cNvPr>
          <p:cNvSpPr/>
          <p:nvPr/>
        </p:nvSpPr>
        <p:spPr bwMode="auto">
          <a:xfrm>
            <a:off x="7389749" y="623578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5D5BAA-2BF2-2DA3-2B91-C8A649661AD7}"/>
              </a:ext>
            </a:extLst>
          </p:cNvPr>
          <p:cNvSpPr/>
          <p:nvPr/>
        </p:nvSpPr>
        <p:spPr bwMode="auto">
          <a:xfrm>
            <a:off x="8447285" y="6235784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6EEF8F-CE57-6F4F-E351-9D99C3B3A3CB}"/>
              </a:ext>
            </a:extLst>
          </p:cNvPr>
          <p:cNvSpPr/>
          <p:nvPr/>
        </p:nvSpPr>
        <p:spPr bwMode="auto">
          <a:xfrm>
            <a:off x="9296205" y="6233649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E84CA4-3D08-16E6-E78C-D8120A912B20}"/>
              </a:ext>
            </a:extLst>
          </p:cNvPr>
          <p:cNvSpPr/>
          <p:nvPr/>
        </p:nvSpPr>
        <p:spPr bwMode="auto">
          <a:xfrm>
            <a:off x="10363321" y="6233649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F8C639-0CC3-EE44-8302-285A398C08D8}"/>
              </a:ext>
            </a:extLst>
          </p:cNvPr>
          <p:cNvSpPr/>
          <p:nvPr/>
        </p:nvSpPr>
        <p:spPr bwMode="auto">
          <a:xfrm>
            <a:off x="11220913" y="6235784"/>
            <a:ext cx="971087" cy="13495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322B7C-F67D-144F-0A17-28D57C8D4F63}"/>
              </a:ext>
            </a:extLst>
          </p:cNvPr>
          <p:cNvSpPr/>
          <p:nvPr/>
        </p:nvSpPr>
        <p:spPr bwMode="auto">
          <a:xfrm>
            <a:off x="7101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F2603F-215B-309B-5320-CBA82E2C94F8}"/>
              </a:ext>
            </a:extLst>
          </p:cNvPr>
          <p:cNvSpPr/>
          <p:nvPr/>
        </p:nvSpPr>
        <p:spPr bwMode="auto">
          <a:xfrm>
            <a:off x="1059611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655A1D-A8E3-FBC2-A230-96D6A465E43F}"/>
              </a:ext>
            </a:extLst>
          </p:cNvPr>
          <p:cNvSpPr/>
          <p:nvPr/>
        </p:nvSpPr>
        <p:spPr bwMode="auto">
          <a:xfrm>
            <a:off x="2117147" y="0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0483EA-0E86-5D1D-4948-6B60B37DE6E6}"/>
              </a:ext>
            </a:extLst>
          </p:cNvPr>
          <p:cNvSpPr/>
          <p:nvPr/>
        </p:nvSpPr>
        <p:spPr bwMode="auto">
          <a:xfrm>
            <a:off x="3169657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0ED32-05B9-6AFD-8C7A-3FD1A95D657F}"/>
              </a:ext>
            </a:extLst>
          </p:cNvPr>
          <p:cNvSpPr/>
          <p:nvPr/>
        </p:nvSpPr>
        <p:spPr bwMode="auto">
          <a:xfrm>
            <a:off x="4227193" y="-274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DACE79-5576-FC02-F6C8-CB4AD17D5D65}"/>
              </a:ext>
            </a:extLst>
          </p:cNvPr>
          <p:cNvSpPr/>
          <p:nvPr/>
        </p:nvSpPr>
        <p:spPr bwMode="auto">
          <a:xfrm>
            <a:off x="5279703" y="-274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39A7A3-36EB-9DF3-DB3A-89BFEC3F7BF0}"/>
              </a:ext>
            </a:extLst>
          </p:cNvPr>
          <p:cNvSpPr/>
          <p:nvPr/>
        </p:nvSpPr>
        <p:spPr bwMode="auto">
          <a:xfrm>
            <a:off x="6337239" y="-548"/>
            <a:ext cx="1043384" cy="1428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53D796-3393-DF4C-5AB1-215C12ACE315}"/>
              </a:ext>
            </a:extLst>
          </p:cNvPr>
          <p:cNvSpPr/>
          <p:nvPr/>
        </p:nvSpPr>
        <p:spPr bwMode="auto">
          <a:xfrm>
            <a:off x="7389749" y="0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78D18C-50E2-E9F4-21AD-5BAF48C3D98F}"/>
              </a:ext>
            </a:extLst>
          </p:cNvPr>
          <p:cNvSpPr/>
          <p:nvPr/>
        </p:nvSpPr>
        <p:spPr bwMode="auto">
          <a:xfrm>
            <a:off x="8447285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6B1D6B-4254-A7A5-C406-784C6C3B48A1}"/>
              </a:ext>
            </a:extLst>
          </p:cNvPr>
          <p:cNvSpPr/>
          <p:nvPr/>
        </p:nvSpPr>
        <p:spPr bwMode="auto">
          <a:xfrm>
            <a:off x="9290527" y="-548"/>
            <a:ext cx="1048410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76F72A2-006C-9E74-FF40-BB1F14844BA4}"/>
              </a:ext>
            </a:extLst>
          </p:cNvPr>
          <p:cNvSpPr/>
          <p:nvPr/>
        </p:nvSpPr>
        <p:spPr bwMode="auto">
          <a:xfrm>
            <a:off x="10338937" y="0"/>
            <a:ext cx="834116" cy="14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4BF5385-53CD-51C9-ACD1-265534C3EE8E}"/>
              </a:ext>
            </a:extLst>
          </p:cNvPr>
          <p:cNvSpPr/>
          <p:nvPr/>
        </p:nvSpPr>
        <p:spPr bwMode="auto">
          <a:xfrm>
            <a:off x="11173053" y="-548"/>
            <a:ext cx="993594" cy="142608"/>
          </a:xfrm>
          <a:prstGeom prst="rect">
            <a:avLst/>
          </a:prstGeom>
          <a:solidFill>
            <a:srgbClr val="CC1E35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35" name="Picture 34" descr="Close up of hand writing on chalkboard">
            <a:extLst>
              <a:ext uri="{FF2B5EF4-FFF2-40B4-BE49-F238E27FC236}">
                <a16:creationId xmlns:a16="http://schemas.microsoft.com/office/drawing/2014/main" id="{FDDBDAC1-464A-09A5-A5A6-F4E2F5192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5" y="2577739"/>
            <a:ext cx="4835921" cy="32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24375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894</Words>
  <Application>Microsoft Office PowerPoint</Application>
  <PresentationFormat>Widescreen</PresentationFormat>
  <Paragraphs>194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Calisto MT</vt:lpstr>
      <vt:lpstr>Times New Roman</vt:lpstr>
      <vt:lpstr>Univers Condensed</vt:lpstr>
      <vt:lpstr>ChronicleVTI</vt:lpstr>
      <vt:lpstr>Cognia Accreditation Review</vt:lpstr>
      <vt:lpstr> Agenda</vt:lpstr>
      <vt:lpstr> Understanding Accreditation</vt:lpstr>
      <vt:lpstr> Committee members</vt:lpstr>
      <vt:lpstr> Assurances for accredited institutions</vt:lpstr>
      <vt:lpstr>Performance Standards Evaluation Results</vt:lpstr>
      <vt:lpstr>Evaluations of Institution Analyses</vt:lpstr>
      <vt:lpstr>Performance Standards Evaluation process</vt:lpstr>
      <vt:lpstr>Culture of Learning</vt:lpstr>
      <vt:lpstr>Leadership for Learning</vt:lpstr>
      <vt:lpstr>Engagement of Learning</vt:lpstr>
      <vt:lpstr>TUHSD Curriculum Components</vt:lpstr>
      <vt:lpstr>TUHSD Adopted Curriculum</vt:lpstr>
      <vt:lpstr>Growth in Learning</vt:lpstr>
      <vt:lpstr>KEY Recommendations</vt:lpstr>
      <vt:lpstr>Celebrate the success!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Rosalva Lagunas-Kuauhtli</dc:creator>
  <cp:lastModifiedBy>Lupita Goodman</cp:lastModifiedBy>
  <cp:revision>38</cp:revision>
  <cp:lastPrinted>2025-07-01T18:41:09Z</cp:lastPrinted>
  <dcterms:created xsi:type="dcterms:W3CDTF">2025-04-16T22:43:37Z</dcterms:created>
  <dcterms:modified xsi:type="dcterms:W3CDTF">2025-07-07T17:51:49Z</dcterms:modified>
</cp:coreProperties>
</file>