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Libre Franklin"/>
      <p:regular r:id="rId14"/>
      <p:bold r:id="rId15"/>
      <p:italic r:id="rId16"/>
      <p:boldItalic r:id="rId17"/>
    </p:embeddedFont>
    <p:embeddedFont>
      <p:font typeface="Arimo"/>
      <p:regular r:id="rId18"/>
      <p:bold r:id="rId19"/>
      <p:italic r:id="rId20"/>
      <p:boldItalic r:id="rId21"/>
    </p:embeddedFont>
    <p:embeddedFont>
      <p:font typeface="Libre Franklin Medium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26" roundtripDataSignature="AMtx7mhxavw1V7nc4XUQb8qroRrGHfQi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mo-italic.fntdata"/><Relationship Id="rId22" Type="http://schemas.openxmlformats.org/officeDocument/2006/relationships/font" Target="fonts/LibreFranklinMedium-regular.fntdata"/><Relationship Id="rId21" Type="http://schemas.openxmlformats.org/officeDocument/2006/relationships/font" Target="fonts/Arimo-boldItalic.fntdata"/><Relationship Id="rId24" Type="http://schemas.openxmlformats.org/officeDocument/2006/relationships/font" Target="fonts/LibreFranklinMedium-italic.fntdata"/><Relationship Id="rId23" Type="http://schemas.openxmlformats.org/officeDocument/2006/relationships/font" Target="fonts/LibreFranklinMedium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font" Target="fonts/LibreFranklinMedium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LibreFranklin-bold.fntdata"/><Relationship Id="rId14" Type="http://schemas.openxmlformats.org/officeDocument/2006/relationships/font" Target="fonts/LibreFranklin-regular.fntdata"/><Relationship Id="rId17" Type="http://schemas.openxmlformats.org/officeDocument/2006/relationships/font" Target="fonts/LibreFranklin-boldItalic.fntdata"/><Relationship Id="rId16" Type="http://schemas.openxmlformats.org/officeDocument/2006/relationships/font" Target="fonts/LibreFranklin-italic.fntdata"/><Relationship Id="rId19" Type="http://schemas.openxmlformats.org/officeDocument/2006/relationships/font" Target="fonts/Arimo-bold.fntdata"/><Relationship Id="rId18" Type="http://schemas.openxmlformats.org/officeDocument/2006/relationships/font" Target="fonts/Arim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-2380" y="-925"/>
            <a:ext cx="9146380" cy="6858925"/>
          </a:xfrm>
          <a:custGeom>
            <a:rect b="b" l="l" r="r" t="t"/>
            <a:pathLst>
              <a:path extrusionOk="0" h="2002901" w="335280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6" name="Google Shape;16;p10"/>
          <p:cNvSpPr txBox="1"/>
          <p:nvPr>
            <p:ph type="ctrTitle"/>
          </p:nvPr>
        </p:nvSpPr>
        <p:spPr>
          <a:xfrm rot="-2460000">
            <a:off x="817112" y="1730403"/>
            <a:ext cx="5648623" cy="1204306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 rot="-2460000">
            <a:off x="1212277" y="2470925"/>
            <a:ext cx="6511131" cy="329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25">
            <a:normAutofit/>
          </a:bodyPr>
          <a:lstStyle>
            <a:lvl1pPr lv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2793506" y="-869917"/>
            <a:ext cx="3579849" cy="75209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 rot="5400000">
            <a:off x="5318919" y="1585120"/>
            <a:ext cx="4678362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 rot="5400000">
            <a:off x="1127919" y="-396080"/>
            <a:ext cx="4678362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0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/>
          <p:nvPr/>
        </p:nvSpPr>
        <p:spPr>
          <a:xfrm>
            <a:off x="-2380" y="-925"/>
            <a:ext cx="9146380" cy="6858925"/>
          </a:xfrm>
          <a:custGeom>
            <a:rect b="b" l="l" r="r" t="t"/>
            <a:pathLst>
              <a:path extrusionOk="0" h="2002901" w="335280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9" name="Google Shape;29;p12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0" name="Google Shape;30;p12"/>
          <p:cNvSpPr txBox="1"/>
          <p:nvPr>
            <p:ph type="title"/>
          </p:nvPr>
        </p:nvSpPr>
        <p:spPr>
          <a:xfrm rot="-2460000">
            <a:off x="819399" y="1726737"/>
            <a:ext cx="5650992" cy="1207509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  <a:defRPr b="0" i="0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 rot="-2460000">
            <a:off x="1216152" y="2468304"/>
            <a:ext cx="6510528" cy="329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12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 txBox="1"/>
          <p:nvPr>
            <p:ph idx="1" type="body"/>
          </p:nvPr>
        </p:nvSpPr>
        <p:spPr>
          <a:xfrm>
            <a:off x="822960" y="1097280"/>
            <a:ext cx="3200400" cy="3712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300"/>
              </a:spcBef>
              <a:spcAft>
                <a:spcPts val="0"/>
              </a:spcAft>
              <a:buSzPts val="2400"/>
              <a:buChar char="▪"/>
              <a:defRPr sz="2400"/>
            </a:lvl2pPr>
            <a:lvl3pPr indent="-355600" lvl="2" marL="13716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2" type="body"/>
          </p:nvPr>
        </p:nvSpPr>
        <p:spPr>
          <a:xfrm>
            <a:off x="4700016" y="1097280"/>
            <a:ext cx="3200400" cy="37124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300"/>
              </a:spcBef>
              <a:spcAft>
                <a:spcPts val="0"/>
              </a:spcAft>
              <a:buSzPts val="2400"/>
              <a:buChar char="▪"/>
              <a:defRPr sz="2400"/>
            </a:lvl2pPr>
            <a:lvl3pPr indent="-355600" lvl="2" marL="13716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/>
        </p:txBody>
      </p:sp>
      <p:sp>
        <p:nvSpPr>
          <p:cNvPr id="38" name="Google Shape;38;p13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3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1" name="Google Shape;41;p13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4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" type="body"/>
          </p:nvPr>
        </p:nvSpPr>
        <p:spPr>
          <a:xfrm>
            <a:off x="822960" y="1097280"/>
            <a:ext cx="3200400" cy="54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2" type="body"/>
          </p:nvPr>
        </p:nvSpPr>
        <p:spPr>
          <a:xfrm>
            <a:off x="819150" y="1701848"/>
            <a:ext cx="3200400" cy="3108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3" type="body"/>
          </p:nvPr>
        </p:nvSpPr>
        <p:spPr>
          <a:xfrm>
            <a:off x="4700016" y="1097280"/>
            <a:ext cx="3200400" cy="5486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4"/>
          <p:cNvSpPr txBox="1"/>
          <p:nvPr>
            <p:ph idx="4" type="body"/>
          </p:nvPr>
        </p:nvSpPr>
        <p:spPr>
          <a:xfrm>
            <a:off x="4700016" y="1701848"/>
            <a:ext cx="3200400" cy="3108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▪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5pPr>
            <a:lvl6pPr indent="-330200" lvl="5" marL="27432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6pPr>
            <a:lvl7pPr indent="-330200" lvl="6" marL="32004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7pPr>
            <a:lvl8pPr indent="-330200" lvl="7" marL="36576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8pPr>
            <a:lvl9pPr indent="-330200" lvl="8" marL="4114800" algn="l">
              <a:spcBef>
                <a:spcPts val="30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/>
        </p:txBody>
      </p:sp>
      <p:sp>
        <p:nvSpPr>
          <p:cNvPr id="48" name="Google Shape;48;p14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5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7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2" name="Google Shape;62;p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63" name="Google Shape;63;p17"/>
          <p:cNvSpPr txBox="1"/>
          <p:nvPr>
            <p:ph type="title"/>
          </p:nvPr>
        </p:nvSpPr>
        <p:spPr>
          <a:xfrm rot="-2460000">
            <a:off x="784930" y="1576103"/>
            <a:ext cx="5212080" cy="108942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Libre Franklin Medium"/>
              <a:buNone/>
              <a:defRPr b="0" i="0" sz="2800" u="none" cap="none" strike="noStrike">
                <a:solidFill>
                  <a:srgbClr val="FFFFFF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4749552" y="2618912"/>
            <a:ext cx="3807779" cy="3324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300"/>
              </a:spcBef>
              <a:spcAft>
                <a:spcPts val="0"/>
              </a:spcAft>
              <a:buSzPts val="2800"/>
              <a:buChar char="▪"/>
              <a:defRPr sz="2800"/>
            </a:lvl2pPr>
            <a:lvl3pPr indent="-381000" lvl="2" marL="1371600" algn="l">
              <a:spcBef>
                <a:spcPts val="300"/>
              </a:spcBef>
              <a:spcAft>
                <a:spcPts val="0"/>
              </a:spcAft>
              <a:buSzPts val="2400"/>
              <a:buChar char="▪"/>
              <a:defRPr sz="2400"/>
            </a:lvl3pPr>
            <a:lvl4pPr indent="-355600" lvl="3" marL="18288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4pPr>
            <a:lvl5pPr indent="-355600" lvl="4" marL="22860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5pPr>
            <a:lvl6pPr indent="-355600" lvl="5" marL="27432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6pPr>
            <a:lvl7pPr indent="-355600" lvl="6" marL="32004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7pPr>
            <a:lvl8pPr indent="-355600" lvl="7" marL="36576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8pPr>
            <a:lvl9pPr indent="-355600" lvl="8" marL="4114800" algn="l">
              <a:spcBef>
                <a:spcPts val="3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/>
        </p:txBody>
      </p:sp>
      <p:sp>
        <p:nvSpPr>
          <p:cNvPr id="65" name="Google Shape;65;p17"/>
          <p:cNvSpPr txBox="1"/>
          <p:nvPr>
            <p:ph idx="2" type="body"/>
          </p:nvPr>
        </p:nvSpPr>
        <p:spPr>
          <a:xfrm rot="-2460000">
            <a:off x="1297954" y="2253385"/>
            <a:ext cx="5794760" cy="6233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b="1" sz="1400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6" name="Google Shape;66;p17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ctr">
              <a:spcBef>
                <a:spcPts val="0"/>
              </a:spcBef>
              <a:buNone/>
              <a:defRPr b="0" i="0" sz="165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/>
          <p:nvPr>
            <p:ph idx="2" type="pic"/>
          </p:nvPr>
        </p:nvSpPr>
        <p:spPr>
          <a:xfrm>
            <a:off x="2028825" y="0"/>
            <a:ext cx="7115175" cy="6858000"/>
          </a:xfrm>
          <a:prstGeom prst="rect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</p:sp>
      <p:sp>
        <p:nvSpPr>
          <p:cNvPr id="71" name="Google Shape;71;p1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2" name="Google Shape;72;p18"/>
          <p:cNvSpPr/>
          <p:nvPr/>
        </p:nvSpPr>
        <p:spPr>
          <a:xfrm>
            <a:off x="0" y="5048250"/>
            <a:ext cx="3571875" cy="1809750"/>
          </a:xfrm>
          <a:custGeom>
            <a:rect b="b" l="l" r="r" t="t"/>
            <a:pathLst>
              <a:path extrusionOk="0" h="1809750" w="3571875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3" name="Google Shape;73;p18"/>
          <p:cNvSpPr txBox="1"/>
          <p:nvPr>
            <p:ph type="title"/>
          </p:nvPr>
        </p:nvSpPr>
        <p:spPr>
          <a:xfrm rot="-2460000">
            <a:off x="671197" y="1717501"/>
            <a:ext cx="5486400" cy="8674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  <a:defRPr b="0" sz="2800"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-2460000">
            <a:off x="1143479" y="2180529"/>
            <a:ext cx="6096545" cy="740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/>
          <p:nvPr/>
        </p:nvSpPr>
        <p:spPr>
          <a:xfrm>
            <a:off x="-2382" y="5050633"/>
            <a:ext cx="3574257" cy="1807368"/>
          </a:xfrm>
          <a:custGeom>
            <a:rect b="b" l="l" r="r" t="t"/>
            <a:pathLst>
              <a:path extrusionOk="0" h="1807368" w="3574257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7" name="Google Shape;7;p9"/>
          <p:cNvSpPr/>
          <p:nvPr/>
        </p:nvSpPr>
        <p:spPr>
          <a:xfrm>
            <a:off x="-2380" y="5051292"/>
            <a:ext cx="9146380" cy="1806709"/>
          </a:xfrm>
          <a:custGeom>
            <a:rect b="b" l="l" r="r" t="t"/>
            <a:pathLst>
              <a:path extrusionOk="0" h="527584" w="3352800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8" name="Google Shape;8;p9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  <a:defRPr b="0" i="0" sz="2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9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302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302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302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175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▪"/>
              <a:defRPr b="0" i="0" sz="14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0" type="dt"/>
          </p:nvPr>
        </p:nvSpPr>
        <p:spPr>
          <a:xfrm rot="-2460000">
            <a:off x="201168" y="5870448"/>
            <a:ext cx="2176272" cy="2011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1" type="ftr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2" name="Google Shape;12;p9"/>
          <p:cNvSpPr/>
          <p:nvPr>
            <p:ph idx="12" type="sldNum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25" lIns="9125" spcFirstLastPara="1" rIns="9125" wrap="square" tIns="9125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65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ctrTitle"/>
          </p:nvPr>
        </p:nvSpPr>
        <p:spPr>
          <a:xfrm>
            <a:off x="381000" y="304800"/>
            <a:ext cx="82296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br>
              <a:rPr lang="en-US" sz="5400">
                <a:latin typeface="Arial"/>
                <a:ea typeface="Arial"/>
                <a:cs typeface="Arial"/>
                <a:sym typeface="Arial"/>
              </a:rPr>
            </a:br>
            <a:r>
              <a:rPr b="1" lang="en-US" sz="4000">
                <a:latin typeface="Arial"/>
                <a:ea typeface="Arial"/>
                <a:cs typeface="Arial"/>
                <a:sym typeface="Arial"/>
              </a:rPr>
              <a:t>FOWLER ELEMENTARY SCHOOL </a:t>
            </a:r>
            <a:br>
              <a:rPr b="1" lang="en-US" sz="4000">
                <a:latin typeface="Arial"/>
                <a:ea typeface="Arial"/>
                <a:cs typeface="Arial"/>
                <a:sym typeface="Arial"/>
              </a:rPr>
            </a:br>
            <a:r>
              <a:rPr b="1" lang="en-US" sz="4000">
                <a:latin typeface="Arial"/>
                <a:ea typeface="Arial"/>
                <a:cs typeface="Arial"/>
                <a:sym typeface="Arial"/>
              </a:rPr>
              <a:t>DISTRICT</a:t>
            </a:r>
            <a:endParaRPr/>
          </a:p>
        </p:txBody>
      </p:sp>
      <p:sp>
        <p:nvSpPr>
          <p:cNvPr id="95" name="Google Shape;95;p1"/>
          <p:cNvSpPr txBox="1"/>
          <p:nvPr>
            <p:ph idx="1" type="subTitle"/>
          </p:nvPr>
        </p:nvSpPr>
        <p:spPr>
          <a:xfrm>
            <a:off x="543000" y="1752600"/>
            <a:ext cx="8346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25">
            <a:normAutofit fontScale="775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6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6200">
                <a:latin typeface="Arial"/>
                <a:ea typeface="Arial"/>
                <a:cs typeface="Arial"/>
                <a:sym typeface="Arial"/>
              </a:rPr>
              <a:t>CHILD FIND PROCEDURES</a:t>
            </a:r>
            <a:r>
              <a:rPr i="1" lang="en-US" sz="6200">
                <a:solidFill>
                  <a:srgbClr val="FFFF69"/>
                </a:solidFill>
              </a:rPr>
              <a:t>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i="1" lang="en-US" sz="4000"/>
              <a:t>SCREENING-IDENTIFICATION-REFERRAL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i="1" sz="1400">
              <a:solidFill>
                <a:srgbClr val="FFFF69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i="1" sz="1200">
              <a:solidFill>
                <a:srgbClr val="FFFF69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FFFF69"/>
              </a:buClr>
              <a:buSzPct val="100000"/>
              <a:buNone/>
            </a:pPr>
            <a:r>
              <a:rPr i="1" lang="en-US" sz="1800">
                <a:solidFill>
                  <a:srgbClr val="FFFF69"/>
                </a:solidFill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n-US"/>
              <a:t>CHILD FIND DEFINITION</a:t>
            </a:r>
            <a:endParaRPr/>
          </a:p>
        </p:txBody>
      </p:sp>
      <p:sp>
        <p:nvSpPr>
          <p:cNvPr id="101" name="Google Shape;101;p2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rPr lang="en-US"/>
              <a:t>	</a:t>
            </a:r>
            <a:r>
              <a:rPr lang="en-US" sz="2400"/>
              <a:t>IDEA requires that all children with disabilities, including children with disabilities attending private schools, and who are in need of special education and related services, are identified, located, and evaluated.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med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>
            <p:ph type="title"/>
          </p:nvPr>
        </p:nvSpPr>
        <p:spPr>
          <a:xfrm>
            <a:off x="914400" y="0"/>
            <a:ext cx="74295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US" sz="4800">
                <a:latin typeface="Arial"/>
                <a:ea typeface="Arial"/>
                <a:cs typeface="Arial"/>
                <a:sym typeface="Arial"/>
              </a:rPr>
              <a:t>FESD CHILD FIND ACTIVITIES</a:t>
            </a:r>
            <a:endParaRPr/>
          </a:p>
        </p:txBody>
      </p:sp>
      <p:sp>
        <p:nvSpPr>
          <p:cNvPr id="107" name="Google Shape;107;p3"/>
          <p:cNvSpPr txBox="1"/>
          <p:nvPr>
            <p:ph idx="1" type="body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For children ages birth to 3 years old, the District works collaboratively with the Arizona Early Intervention Program to identify those children who may need specialized and related services.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For children ages 3 to 5 years, FESD conducts routine preschool screenings – “Child Find” to identify those children who may require further evaluations to determine if they require specialized and/or related services. We have open screening at least Monthly at the WVCCC.</a:t>
            </a:r>
            <a:endParaRPr sz="2000"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 sz="2000"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For children/students ages 5 to 21 years, FESD utilizes  45-Day Screening and Child Study </a:t>
            </a:r>
            <a:r>
              <a:rPr lang="en-US" sz="2000">
                <a:latin typeface="Arimo"/>
                <a:ea typeface="Arimo"/>
                <a:cs typeface="Arimo"/>
                <a:sym typeface="Arimo"/>
              </a:rPr>
              <a:t>Teams to identify those children who may require comprehensive evaluation to determine if they may require specialized and/or related services.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None/>
            </a:pPr>
            <a:r>
              <a:t/>
            </a:r>
            <a:endParaRPr sz="2000">
              <a:latin typeface="Arimo"/>
              <a:ea typeface="Arimo"/>
              <a:cs typeface="Arimo"/>
              <a:sym typeface="Arimo"/>
            </a:endParaRP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n-US"/>
              <a:t>SCREENING</a:t>
            </a:r>
            <a:endParaRPr/>
          </a:p>
        </p:txBody>
      </p:sp>
      <p:sp>
        <p:nvSpPr>
          <p:cNvPr id="113" name="Google Shape;113;p4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en-US" sz="3600"/>
              <a:t>Screening is an informal or formal process of determining the status of a child with respect to appropriate developmental and academic norms.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n-US"/>
              <a:t>SCREENING 5 TO 21</a:t>
            </a:r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Shall be completed within 45 calendar days after:</a:t>
            </a:r>
            <a:endParaRPr/>
          </a:p>
          <a:p>
            <a:pPr indent="-173736" lvl="1" marL="173736" rtl="0" algn="l">
              <a:spcBef>
                <a:spcPts val="3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Entry of kindergarten student and any student enrolling without records of screening, evaluation, and progress in school: or</a:t>
            </a:r>
            <a:endParaRPr/>
          </a:p>
          <a:p>
            <a:pPr indent="-173736" lvl="1" marL="173736" rtl="0" algn="l">
              <a:spcBef>
                <a:spcPts val="3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Notification by parents of concerns regarding developmental or educational progress by their child.</a:t>
            </a:r>
            <a:endParaRPr/>
          </a:p>
          <a:p>
            <a:pPr indent="-173736" lvl="1" marL="173736" rtl="0" algn="l">
              <a:spcBef>
                <a:spcPts val="3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For Transfer students, enrollment data and educational performance in prior school must be reviewed ; and</a:t>
            </a:r>
            <a:endParaRPr/>
          </a:p>
          <a:p>
            <a:pPr indent="-173736" lvl="1" marL="173736" rtl="0" algn="l">
              <a:spcBef>
                <a:spcPts val="300"/>
              </a:spcBef>
              <a:spcAft>
                <a:spcPts val="0"/>
              </a:spcAft>
              <a:buSzPts val="2400"/>
              <a:buChar char="▪"/>
            </a:pPr>
            <a:r>
              <a:rPr lang="en-US" sz="2400"/>
              <a:t>If there is a history of Sped but not currently eligible the student shall be considered for referral</a:t>
            </a:r>
            <a:endParaRPr sz="2400"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Franklin Medium"/>
              <a:buNone/>
            </a:pPr>
            <a:r>
              <a:rPr lang="en-US"/>
              <a:t>TRACKING</a:t>
            </a:r>
            <a:br>
              <a:rPr lang="en-US"/>
            </a:br>
            <a:endParaRPr/>
          </a:p>
        </p:txBody>
      </p:sp>
      <p:sp>
        <p:nvSpPr>
          <p:cNvPr id="125" name="Google Shape;125;p6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State law requires records be maintained and include: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Identification procedures utilized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Date of entry into school or notification by parent that a screening is requested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Date of screening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/>
              <a:t>Outcome of screening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n-US"/>
              <a:t>SCREENING MAY INCLUDE:</a:t>
            </a:r>
            <a:endParaRPr/>
          </a:p>
        </p:txBody>
      </p:sp>
      <p:sp>
        <p:nvSpPr>
          <p:cNvPr id="131" name="Google Shape;131;p7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Vision and hearing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Cognitive or academic development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Communication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Motor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Social or behavioral development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Adaptive development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/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lang="en-US"/>
              <a:t>TIMELINES</a:t>
            </a:r>
            <a:endParaRPr/>
          </a:p>
        </p:txBody>
      </p:sp>
      <p:sp>
        <p:nvSpPr>
          <p:cNvPr id="137" name="Google Shape;137;p8"/>
          <p:cNvSpPr txBox="1"/>
          <p:nvPr>
            <p:ph idx="1" type="body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*Student enters school as new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*Within 45 CALENDAR days, screening completed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*If screening indicates areas of concern, parents must be notified within 10 SCHOOL days.</a:t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2013-08-29T17:16:36Z</dcterms:created>
  <dc:creator>fesd</dc:creator>
</cp:coreProperties>
</file>