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934200" cy="9220200"/>
  <p:embeddedFontLst>
    <p:embeddedFont>
      <p:font typeface="Open Sans"/>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grc2H+/gF/IDIplH0xRIwkYgSI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02D323-2B9C-4394-AB46-7D5AC3AA76DF}">
  <a:tblStyle styleId="{AE02D323-2B9C-4394-AB46-7D5AC3AA76D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22" Type="http://schemas.openxmlformats.org/officeDocument/2006/relationships/font" Target="fonts/OpenSans-italic.fntdata"/><Relationship Id="rId21" Type="http://schemas.openxmlformats.org/officeDocument/2006/relationships/font" Target="fonts/OpenSans-bold.fntdata"/><Relationship Id="rId24" Type="http://schemas.openxmlformats.org/officeDocument/2006/relationships/font" Target="fonts/CenturyGothic-regular.fntdata"/><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4820" cy="461010"/>
          </a:xfrm>
          <a:prstGeom prst="rect">
            <a:avLst/>
          </a:prstGeom>
          <a:noFill/>
          <a:ln>
            <a:noFill/>
          </a:ln>
        </p:spPr>
        <p:txBody>
          <a:bodyPr anchorCtr="0" anchor="t" bIns="46150" lIns="92300" spcFirstLastPara="1" rIns="92300" wrap="square" tIns="46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27775" y="0"/>
            <a:ext cx="3004820" cy="461010"/>
          </a:xfrm>
          <a:prstGeom prst="rect">
            <a:avLst/>
          </a:prstGeom>
          <a:noFill/>
          <a:ln>
            <a:noFill/>
          </a:ln>
        </p:spPr>
        <p:txBody>
          <a:bodyPr anchorCtr="0" anchor="t" bIns="46150" lIns="92300" spcFirstLastPara="1" rIns="92300" wrap="square" tIns="461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57590"/>
            <a:ext cx="3004820" cy="461010"/>
          </a:xfrm>
          <a:prstGeom prst="rect">
            <a:avLst/>
          </a:prstGeom>
          <a:noFill/>
          <a:ln>
            <a:noFill/>
          </a:ln>
        </p:spPr>
        <p:txBody>
          <a:bodyPr anchorCtr="0" anchor="b" bIns="46150" lIns="92300" spcFirstLastPara="1" rIns="92300" wrap="square" tIns="461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NORA:</a:t>
            </a:r>
            <a:endParaRPr/>
          </a:p>
          <a:p>
            <a:pPr indent="0" lvl="0" marL="0" rtl="0" algn="l">
              <a:lnSpc>
                <a:spcPct val="100000"/>
              </a:lnSpc>
              <a:spcBef>
                <a:spcPts val="0"/>
              </a:spcBef>
              <a:spcAft>
                <a:spcPts val="0"/>
              </a:spcAft>
              <a:buSzPts val="1400"/>
              <a:buNone/>
            </a:pPr>
            <a:r>
              <a:rPr lang="en-US"/>
              <a:t>The 10 members of the Employee Code of Conduct Committee dedicated a great deal of time and energy to coming up with an  Employee Code of Conduct.  Our committee was comprised of a representative, either administrator or teacher, from each site, including WVCCC and D.O.    The purpose of the Employee Code Of Conduct  is to outline the minimal expectations of all staff members.  The role of a public school employee is one held in high regard by the community, our staff members have  elected to work in a public school setting with children and as such,  we are held by the public  to a hire level of accountability.  These expectations are summarized by  a list of ten topics which cover all basic expectations, from familiarity and accountability for the enforcement of all district policies, state and federal laws, to honesty, ethics and performing the job to the best of our abilities.   </a:t>
            </a:r>
            <a:endParaRPr/>
          </a:p>
          <a:p>
            <a:pPr indent="0" lvl="0" marL="0" rtl="0" algn="l">
              <a:lnSpc>
                <a:spcPct val="100000"/>
              </a:lnSpc>
              <a:spcBef>
                <a:spcPts val="0"/>
              </a:spcBef>
              <a:spcAft>
                <a:spcPts val="0"/>
              </a:spcAft>
              <a:buSzPts val="1400"/>
              <a:buNone/>
            </a:pPr>
            <a:r>
              <a:rPr lang="en-US"/>
              <a:t>This presentation is a summary of the contents of the employee  code of conduct which we will share by reviewing the 10 code of conduct agreement which we will all be held accountable for upholding.   </a:t>
            </a:r>
            <a:endParaRPr/>
          </a:p>
          <a:p>
            <a:pPr indent="0" lvl="0" marL="0" rtl="0" algn="l">
              <a:lnSpc>
                <a:spcPct val="100000"/>
              </a:lnSpc>
              <a:spcBef>
                <a:spcPts val="0"/>
              </a:spcBef>
              <a:spcAft>
                <a:spcPts val="0"/>
              </a:spcAft>
              <a:buSzPts val="1400"/>
              <a:buNone/>
            </a:pPr>
            <a:r>
              <a:rPr lang="en-US"/>
              <a:t>The Employee Code of Conduct was approved by the Governing Board during their June meeting.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ECOC is intended to assist all staff with understanding the expectations of them as FESD employees. It will assist administrators with implementing staff discipline in a manner which is consistent across the district.   Ultimately the goal is to be able to focus all of our efforts on improving instruction for our children.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7: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7: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Cliff McGonigle </a:t>
            </a:r>
            <a:r>
              <a:rPr b="0" lang="en-US"/>
              <a:t>Agreement 8</a:t>
            </a:r>
            <a:endParaRPr/>
          </a:p>
          <a:p>
            <a:pPr indent="0" lvl="0" marL="0" rtl="0" algn="l">
              <a:lnSpc>
                <a:spcPct val="100000"/>
              </a:lnSpc>
              <a:spcBef>
                <a:spcPts val="0"/>
              </a:spcBef>
              <a:spcAft>
                <a:spcPts val="0"/>
              </a:spcAft>
              <a:buSzPts val="1400"/>
              <a:buNone/>
            </a:pPr>
            <a:r>
              <a:rPr b="0" lang="en-US"/>
              <a:t>Involves appropriate preparation for your assigned duties, although it sometimes feel like we need to be a superhero wearing protective gear, more often it is simply a matter of preparing for the day : </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Administrators must look the part of the professional in order to execute the job with the full vote of confidence of parents, staff members, students and the community.</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B. Office secretary -  don’t wear stiletto heels, you may injure yourself, and you may not be able to help children or parents &amp; you are setting  yourself up for an injury.</a:t>
            </a:r>
            <a:endParaRPr/>
          </a:p>
          <a:p>
            <a:pPr indent="-154572" lvl="0" marL="230772" rtl="0" algn="l">
              <a:lnSpc>
                <a:spcPct val="100000"/>
              </a:lnSpc>
              <a:spcBef>
                <a:spcPts val="0"/>
              </a:spcBef>
              <a:spcAft>
                <a:spcPts val="0"/>
              </a:spcAft>
              <a:buClr>
                <a:schemeClr val="dk1"/>
              </a:buClr>
              <a:buSzPts val="1200"/>
              <a:buFont typeface="Calibri"/>
              <a:buNone/>
            </a:pPr>
            <a:r>
              <a:t/>
            </a:r>
            <a:endParaRPr/>
          </a:p>
          <a:p>
            <a:pPr indent="-228600" lvl="0" marL="228600" rtl="0" algn="l">
              <a:lnSpc>
                <a:spcPct val="100000"/>
              </a:lnSpc>
              <a:spcBef>
                <a:spcPts val="0"/>
              </a:spcBef>
              <a:spcAft>
                <a:spcPts val="0"/>
              </a:spcAft>
              <a:buClr>
                <a:schemeClr val="dk1"/>
              </a:buClr>
              <a:buSzPts val="1200"/>
              <a:buFont typeface="Calibri"/>
              <a:buAutoNum type="alphaUcPeriod" startAt="3"/>
            </a:pPr>
            <a:r>
              <a:rPr lang="en-US"/>
              <a:t>Teachers - Failure to plan for instruction, failure to prepare for accurate instruction during an absence, failure to report to playground duty in  a timely manner.</a:t>
            </a:r>
            <a:endParaRPr/>
          </a:p>
          <a:p>
            <a:pPr indent="-228600" lvl="0" marL="228600" rtl="0" algn="l">
              <a:lnSpc>
                <a:spcPct val="100000"/>
              </a:lnSpc>
              <a:spcBef>
                <a:spcPts val="0"/>
              </a:spcBef>
              <a:spcAft>
                <a:spcPts val="0"/>
              </a:spcAft>
              <a:buClr>
                <a:schemeClr val="dk1"/>
              </a:buClr>
              <a:buSzPts val="1200"/>
              <a:buFont typeface="Calibri"/>
              <a:buAutoNum type="alphaUcPeriod" startAt="3"/>
            </a:pPr>
            <a:r>
              <a:rPr lang="en-US"/>
              <a:t>Maintenance Worker – should dress for the weather and the tasks,  and should consider safety including having plenty of water, when preparing f the day.</a:t>
            </a:r>
            <a:endParaRPr/>
          </a:p>
        </p:txBody>
      </p:sp>
      <p:sp>
        <p:nvSpPr>
          <p:cNvPr id="149" name="Google Shape;149;p17: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8: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Cliff McGonigle </a:t>
            </a:r>
            <a:r>
              <a:rPr lang="en-US"/>
              <a:t>Agreement 9</a:t>
            </a:r>
            <a:endParaRPr/>
          </a:p>
          <a:p>
            <a:pPr indent="0" lvl="0" marL="0" rtl="0" algn="l">
              <a:lnSpc>
                <a:spcPct val="100000"/>
              </a:lnSpc>
              <a:spcBef>
                <a:spcPts val="0"/>
              </a:spcBef>
              <a:spcAft>
                <a:spcPts val="0"/>
              </a:spcAft>
              <a:buSzPts val="1400"/>
              <a:buNone/>
            </a:pPr>
            <a:r>
              <a:rPr lang="en-US"/>
              <a:t>a. Not being a bystander</a:t>
            </a:r>
            <a:endParaRPr/>
          </a:p>
          <a:p>
            <a:pPr indent="0" lvl="0" marL="0" rtl="0" algn="l">
              <a:lnSpc>
                <a:spcPct val="100000"/>
              </a:lnSpc>
              <a:spcBef>
                <a:spcPts val="0"/>
              </a:spcBef>
              <a:spcAft>
                <a:spcPts val="0"/>
              </a:spcAft>
              <a:buSzPts val="1400"/>
              <a:buNone/>
            </a:pPr>
            <a:r>
              <a:rPr lang="en-US"/>
              <a:t>		1. Comparable to a bully bystander</a:t>
            </a:r>
            <a:endParaRPr/>
          </a:p>
          <a:p>
            <a:pPr indent="0" lvl="0" marL="0" rtl="0" algn="l">
              <a:lnSpc>
                <a:spcPct val="100000"/>
              </a:lnSpc>
              <a:spcBef>
                <a:spcPts val="0"/>
              </a:spcBef>
              <a:spcAft>
                <a:spcPts val="0"/>
              </a:spcAft>
              <a:buSzPts val="1400"/>
              <a:buNone/>
            </a:pPr>
            <a:r>
              <a:rPr lang="en-US"/>
              <a:t>	b. Gossiping</a:t>
            </a:r>
            <a:endParaRPr/>
          </a:p>
          <a:p>
            <a:pPr indent="0" lvl="0" marL="0" rtl="0" algn="l">
              <a:lnSpc>
                <a:spcPct val="100000"/>
              </a:lnSpc>
              <a:spcBef>
                <a:spcPts val="0"/>
              </a:spcBef>
              <a:spcAft>
                <a:spcPts val="0"/>
              </a:spcAft>
              <a:buSzPts val="1400"/>
              <a:buNone/>
            </a:pPr>
            <a:r>
              <a:rPr lang="en-US"/>
              <a:t>	c. Organized classroom environment</a:t>
            </a:r>
            <a:endParaRPr/>
          </a:p>
          <a:p>
            <a:pPr indent="0" lvl="0" marL="0" rtl="0" algn="l">
              <a:lnSpc>
                <a:spcPct val="100000"/>
              </a:lnSpc>
              <a:spcBef>
                <a:spcPts val="0"/>
              </a:spcBef>
              <a:spcAft>
                <a:spcPts val="0"/>
              </a:spcAft>
              <a:buSzPts val="1400"/>
              <a:buNone/>
            </a:pPr>
            <a:r>
              <a:rPr lang="en-US"/>
              <a:t>	d. Be professionally responsible for your noise volume</a:t>
            </a:r>
            <a:endParaRPr/>
          </a:p>
          <a:p>
            <a:pPr indent="0" lvl="0" marL="0" rtl="0" algn="l">
              <a:lnSpc>
                <a:spcPct val="100000"/>
              </a:lnSpc>
              <a:spcBef>
                <a:spcPts val="0"/>
              </a:spcBef>
              <a:spcAft>
                <a:spcPts val="0"/>
              </a:spcAft>
              <a:buSzPts val="1400"/>
              <a:buNone/>
            </a:pPr>
            <a:r>
              <a:rPr lang="en-US"/>
              <a:t>		1. Both in and out of the classroom</a:t>
            </a:r>
            <a:endParaRPr/>
          </a:p>
          <a:p>
            <a:pPr indent="0" lvl="0" marL="0" rtl="0" algn="l">
              <a:lnSpc>
                <a:spcPct val="100000"/>
              </a:lnSpc>
              <a:spcBef>
                <a:spcPts val="0"/>
              </a:spcBef>
              <a:spcAft>
                <a:spcPts val="0"/>
              </a:spcAft>
              <a:buSzPts val="1400"/>
              <a:buNone/>
            </a:pPr>
            <a:r>
              <a:rPr lang="en-US"/>
              <a:t>e. Do not make a decision based on rumors or information that has not been substantiated</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If no one stands up for what is right then the behavior is condoned and viewed as acceptable by the individual.</a:t>
            </a:r>
            <a:endParaRPr/>
          </a:p>
          <a:p>
            <a:pPr indent="0" lvl="0" marL="0" rtl="0" algn="l">
              <a:lnSpc>
                <a:spcPct val="100000"/>
              </a:lnSpc>
              <a:spcBef>
                <a:spcPts val="0"/>
              </a:spcBef>
              <a:spcAft>
                <a:spcPts val="0"/>
              </a:spcAft>
              <a:buSzPts val="1400"/>
              <a:buNone/>
            </a:pPr>
            <a:r>
              <a:t/>
            </a:r>
            <a:endParaRPr/>
          </a:p>
        </p:txBody>
      </p:sp>
      <p:sp>
        <p:nvSpPr>
          <p:cNvPr id="156" name="Google Shape;156;p18: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9: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9: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Cliff McGonigle   </a:t>
            </a:r>
            <a:r>
              <a:rPr lang="en-US"/>
              <a:t>Agreement 10</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Each FESD employee is responsible for everything which is not explicitly stated in the ECOC  which  falls under local, state or federal law.</a:t>
            </a:r>
            <a:endParaRPr/>
          </a:p>
          <a:p>
            <a:pPr indent="-154572" lvl="0" marL="230772"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You MUST teach to the standards even if you don’t agree with them.</a:t>
            </a:r>
            <a:endParaRPr/>
          </a:p>
          <a:p>
            <a:pPr indent="0" lvl="0" marL="0" rtl="0" algn="l">
              <a:lnSpc>
                <a:spcPct val="100000"/>
              </a:lnSpc>
              <a:spcBef>
                <a:spcPts val="0"/>
              </a:spcBef>
              <a:spcAft>
                <a:spcPts val="0"/>
              </a:spcAft>
              <a:buSzPts val="1400"/>
              <a:buNone/>
            </a:pPr>
            <a:r>
              <a:rPr lang="en-US"/>
              <a:t>Examples:</a:t>
            </a:r>
            <a:endParaRPr/>
          </a:p>
          <a:p>
            <a:pPr indent="-171450" lvl="0" marL="171450" rtl="0" algn="l">
              <a:lnSpc>
                <a:spcPct val="100000"/>
              </a:lnSpc>
              <a:spcBef>
                <a:spcPts val="0"/>
              </a:spcBef>
              <a:spcAft>
                <a:spcPts val="0"/>
              </a:spcAft>
              <a:buClr>
                <a:schemeClr val="dk1"/>
              </a:buClr>
              <a:buSzPts val="1200"/>
              <a:buFont typeface="Arial"/>
              <a:buChar char="•"/>
            </a:pPr>
            <a:r>
              <a:rPr lang="en-US"/>
              <a:t>You can’t bring weapons to school</a:t>
            </a:r>
            <a:endParaRPr/>
          </a:p>
          <a:p>
            <a:pPr indent="-171450" lvl="0" marL="171450" rtl="0" algn="l">
              <a:lnSpc>
                <a:spcPct val="100000"/>
              </a:lnSpc>
              <a:spcBef>
                <a:spcPts val="0"/>
              </a:spcBef>
              <a:spcAft>
                <a:spcPts val="0"/>
              </a:spcAft>
              <a:buClr>
                <a:schemeClr val="dk1"/>
              </a:buClr>
              <a:buSzPts val="1200"/>
              <a:buFont typeface="Arial"/>
              <a:buChar char="•"/>
            </a:pPr>
            <a:r>
              <a:rPr lang="en-US"/>
              <a:t> You cannot pack an alcoholic beverage in your lunch</a:t>
            </a:r>
            <a:endParaRPr/>
          </a:p>
          <a:p>
            <a:pPr indent="-171450" lvl="0" marL="171450" rtl="0" algn="l">
              <a:lnSpc>
                <a:spcPct val="100000"/>
              </a:lnSpc>
              <a:spcBef>
                <a:spcPts val="0"/>
              </a:spcBef>
              <a:spcAft>
                <a:spcPts val="0"/>
              </a:spcAft>
              <a:buClr>
                <a:schemeClr val="dk1"/>
              </a:buClr>
              <a:buSzPts val="1200"/>
              <a:buFont typeface="Arial"/>
              <a:buChar char="•"/>
            </a:pPr>
            <a:r>
              <a:rPr lang="en-US"/>
              <a:t>Buy illegal drugs on your day off</a:t>
            </a:r>
            <a:endParaRPr/>
          </a:p>
          <a:p>
            <a:pPr indent="-171450" lvl="0" marL="171450" rtl="0" algn="l">
              <a:lnSpc>
                <a:spcPct val="100000"/>
              </a:lnSpc>
              <a:spcBef>
                <a:spcPts val="0"/>
              </a:spcBef>
              <a:spcAft>
                <a:spcPts val="0"/>
              </a:spcAft>
              <a:buClr>
                <a:schemeClr val="dk1"/>
              </a:buClr>
              <a:buSzPts val="1200"/>
              <a:buFont typeface="Arial"/>
              <a:buChar char="•"/>
            </a:pPr>
            <a:r>
              <a:rPr lang="en-US"/>
              <a:t>Borrow school property without permission</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“Harmless” examples:  </a:t>
            </a:r>
            <a:endParaRPr/>
          </a:p>
          <a:p>
            <a:pPr indent="-171450" lvl="0" marL="171450" rtl="0" algn="l">
              <a:lnSpc>
                <a:spcPct val="100000"/>
              </a:lnSpc>
              <a:spcBef>
                <a:spcPts val="0"/>
              </a:spcBef>
              <a:spcAft>
                <a:spcPts val="0"/>
              </a:spcAft>
              <a:buClr>
                <a:schemeClr val="dk1"/>
              </a:buClr>
              <a:buSzPts val="1200"/>
              <a:buFont typeface="Arial"/>
              <a:buChar char="•"/>
            </a:pPr>
            <a:r>
              <a:rPr lang="en-US"/>
              <a:t>Call in sick when you are NOT sick</a:t>
            </a:r>
            <a:endParaRPr/>
          </a:p>
          <a:p>
            <a:pPr indent="-171450" lvl="0" marL="171450" rtl="0" algn="l">
              <a:lnSpc>
                <a:spcPct val="100000"/>
              </a:lnSpc>
              <a:spcBef>
                <a:spcPts val="0"/>
              </a:spcBef>
              <a:spcAft>
                <a:spcPts val="0"/>
              </a:spcAft>
              <a:buClr>
                <a:schemeClr val="dk1"/>
              </a:buClr>
              <a:buSzPts val="1200"/>
              <a:buFont typeface="Arial"/>
              <a:buChar char="•"/>
            </a:pPr>
            <a:r>
              <a:rPr lang="en-US"/>
              <a:t> Use a district vehicle for personal trips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3" name="Google Shape;163;p19: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c7bb606c0_0_0:notes"/>
          <p:cNvSpPr/>
          <p:nvPr>
            <p:ph idx="2" type="sldImg"/>
          </p:nvPr>
        </p:nvSpPr>
        <p:spPr>
          <a:xfrm>
            <a:off x="1162050" y="692150"/>
            <a:ext cx="4610100" cy="345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ec7bb606c0_0_0:notes"/>
          <p:cNvSpPr txBox="1"/>
          <p:nvPr>
            <p:ph idx="1" type="body"/>
          </p:nvPr>
        </p:nvSpPr>
        <p:spPr>
          <a:xfrm>
            <a:off x="693420" y="4379595"/>
            <a:ext cx="5547300" cy="414900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Cliff McGonigle   </a:t>
            </a:r>
            <a:r>
              <a:rPr lang="en-US"/>
              <a:t>Agreement 10</a:t>
            </a:r>
            <a:endParaRPr/>
          </a:p>
          <a:p>
            <a:pPr indent="-230770" lvl="0" marL="230770" rtl="0" algn="l">
              <a:lnSpc>
                <a:spcPct val="100000"/>
              </a:lnSpc>
              <a:spcBef>
                <a:spcPts val="0"/>
              </a:spcBef>
              <a:spcAft>
                <a:spcPts val="0"/>
              </a:spcAft>
              <a:buClr>
                <a:schemeClr val="dk1"/>
              </a:buClr>
              <a:buSzPts val="1200"/>
              <a:buFont typeface="Calibri"/>
              <a:buAutoNum type="alphaUcPeriod"/>
            </a:pPr>
            <a:r>
              <a:rPr lang="en-US"/>
              <a:t>Each FESD employee is responsible for everything which is not explicitly stated in the ECOC  which  falls under local, state or federal law.</a:t>
            </a:r>
            <a:endParaRPr/>
          </a:p>
          <a:p>
            <a:pPr indent="-154570" lvl="0" marL="23077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You MUST teach to the standards even if you don’t agree with them.</a:t>
            </a:r>
            <a:endParaRPr/>
          </a:p>
          <a:p>
            <a:pPr indent="0" lvl="0" marL="0" rtl="0" algn="l">
              <a:lnSpc>
                <a:spcPct val="100000"/>
              </a:lnSpc>
              <a:spcBef>
                <a:spcPts val="0"/>
              </a:spcBef>
              <a:spcAft>
                <a:spcPts val="0"/>
              </a:spcAft>
              <a:buSzPts val="1400"/>
              <a:buNone/>
            </a:pPr>
            <a:r>
              <a:rPr lang="en-US"/>
              <a:t>Examples:</a:t>
            </a:r>
            <a:endParaRPr/>
          </a:p>
          <a:p>
            <a:pPr indent="-171450" lvl="0" marL="171450" rtl="0" algn="l">
              <a:lnSpc>
                <a:spcPct val="100000"/>
              </a:lnSpc>
              <a:spcBef>
                <a:spcPts val="0"/>
              </a:spcBef>
              <a:spcAft>
                <a:spcPts val="0"/>
              </a:spcAft>
              <a:buClr>
                <a:schemeClr val="dk1"/>
              </a:buClr>
              <a:buSzPts val="1200"/>
              <a:buFont typeface="Arial"/>
              <a:buChar char="•"/>
            </a:pPr>
            <a:r>
              <a:rPr lang="en-US"/>
              <a:t>You can’t bring weapons to school</a:t>
            </a:r>
            <a:endParaRPr/>
          </a:p>
          <a:p>
            <a:pPr indent="-171450" lvl="0" marL="171450" rtl="0" algn="l">
              <a:lnSpc>
                <a:spcPct val="100000"/>
              </a:lnSpc>
              <a:spcBef>
                <a:spcPts val="0"/>
              </a:spcBef>
              <a:spcAft>
                <a:spcPts val="0"/>
              </a:spcAft>
              <a:buClr>
                <a:schemeClr val="dk1"/>
              </a:buClr>
              <a:buSzPts val="1200"/>
              <a:buFont typeface="Arial"/>
              <a:buChar char="•"/>
            </a:pPr>
            <a:r>
              <a:rPr lang="en-US"/>
              <a:t> You cannot pack an alcoholic beverage in your lunch</a:t>
            </a:r>
            <a:endParaRPr/>
          </a:p>
          <a:p>
            <a:pPr indent="-171450" lvl="0" marL="171450" rtl="0" algn="l">
              <a:lnSpc>
                <a:spcPct val="100000"/>
              </a:lnSpc>
              <a:spcBef>
                <a:spcPts val="0"/>
              </a:spcBef>
              <a:spcAft>
                <a:spcPts val="0"/>
              </a:spcAft>
              <a:buClr>
                <a:schemeClr val="dk1"/>
              </a:buClr>
              <a:buSzPts val="1200"/>
              <a:buFont typeface="Arial"/>
              <a:buChar char="•"/>
            </a:pPr>
            <a:r>
              <a:rPr lang="en-US"/>
              <a:t>Buy illegal drugs on your day off</a:t>
            </a:r>
            <a:endParaRPr/>
          </a:p>
          <a:p>
            <a:pPr indent="-171450" lvl="0" marL="171450" rtl="0" algn="l">
              <a:lnSpc>
                <a:spcPct val="100000"/>
              </a:lnSpc>
              <a:spcBef>
                <a:spcPts val="0"/>
              </a:spcBef>
              <a:spcAft>
                <a:spcPts val="0"/>
              </a:spcAft>
              <a:buClr>
                <a:schemeClr val="dk1"/>
              </a:buClr>
              <a:buSzPts val="1200"/>
              <a:buFont typeface="Arial"/>
              <a:buChar char="•"/>
            </a:pPr>
            <a:r>
              <a:rPr lang="en-US"/>
              <a:t>Borrow school property without permission</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“Harmless” examples:  </a:t>
            </a:r>
            <a:endParaRPr/>
          </a:p>
          <a:p>
            <a:pPr indent="-171450" lvl="0" marL="171450" rtl="0" algn="l">
              <a:lnSpc>
                <a:spcPct val="100000"/>
              </a:lnSpc>
              <a:spcBef>
                <a:spcPts val="0"/>
              </a:spcBef>
              <a:spcAft>
                <a:spcPts val="0"/>
              </a:spcAft>
              <a:buClr>
                <a:schemeClr val="dk1"/>
              </a:buClr>
              <a:buSzPts val="1200"/>
              <a:buFont typeface="Arial"/>
              <a:buChar char="•"/>
            </a:pPr>
            <a:r>
              <a:rPr lang="en-US"/>
              <a:t>Call in sick when you are NOT sick</a:t>
            </a:r>
            <a:endParaRPr/>
          </a:p>
          <a:p>
            <a:pPr indent="-171450" lvl="0" marL="171450" rtl="0" algn="l">
              <a:lnSpc>
                <a:spcPct val="100000"/>
              </a:lnSpc>
              <a:spcBef>
                <a:spcPts val="0"/>
              </a:spcBef>
              <a:spcAft>
                <a:spcPts val="0"/>
              </a:spcAft>
              <a:buClr>
                <a:schemeClr val="dk1"/>
              </a:buClr>
              <a:buSzPts val="1200"/>
              <a:buFont typeface="Arial"/>
              <a:buChar char="•"/>
            </a:pPr>
            <a:r>
              <a:rPr lang="en-US"/>
              <a:t> Use a district vehicle for personal trips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0" name="Google Shape;170;g2ec7bb606c0_0_0:notes"/>
          <p:cNvSpPr txBox="1"/>
          <p:nvPr>
            <p:ph idx="12" type="sldNum"/>
          </p:nvPr>
        </p:nvSpPr>
        <p:spPr>
          <a:xfrm>
            <a:off x="3927775" y="8757590"/>
            <a:ext cx="3004800" cy="46110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AGREEMENT 1    </a:t>
            </a:r>
            <a:r>
              <a:rPr b="1" lang="en-US" u="sng"/>
              <a:t>Andrew Whitman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Refers to - ATTENDANCE/PUNCUALITY &amp; responsibilities</a:t>
            </a:r>
            <a:endParaRPr/>
          </a:p>
          <a:p>
            <a:pPr indent="0" lvl="0" marL="0" rtl="0" algn="l">
              <a:lnSpc>
                <a:spcPct val="100000"/>
              </a:lnSpc>
              <a:spcBef>
                <a:spcPts val="0"/>
              </a:spcBef>
              <a:spcAft>
                <a:spcPts val="0"/>
              </a:spcAft>
              <a:buSzPts val="1400"/>
              <a:buNone/>
            </a:pPr>
            <a:r>
              <a:rPr lang="en-US"/>
              <a:t>Be on time  ALL  OF THE TIME - employees are required to be on time for all district functions including:  District in – service days, IEP meetings, District Meetings, Team Meetings, Staff Meetings, etc.</a:t>
            </a:r>
            <a:endParaRPr/>
          </a:p>
          <a:p>
            <a:pPr indent="0" lvl="0" marL="0" rtl="0" algn="l">
              <a:lnSpc>
                <a:spcPct val="100000"/>
              </a:lnSpc>
              <a:spcBef>
                <a:spcPts val="0"/>
              </a:spcBef>
              <a:spcAft>
                <a:spcPts val="0"/>
              </a:spcAft>
              <a:buSzPts val="1400"/>
              <a:buNone/>
            </a:pPr>
            <a:r>
              <a:rPr lang="en-US"/>
              <a:t>Refer to your  principal for clarification on the expectations regarding the Professional Day schedule on your campus.  </a:t>
            </a:r>
            <a:endParaRPr/>
          </a:p>
          <a:p>
            <a:pPr indent="0" lvl="0" marL="0" rtl="0" algn="l">
              <a:lnSpc>
                <a:spcPct val="100000"/>
              </a:lnSpc>
              <a:spcBef>
                <a:spcPts val="0"/>
              </a:spcBef>
              <a:spcAft>
                <a:spcPts val="0"/>
              </a:spcAft>
              <a:buSzPts val="1400"/>
              <a:buNone/>
            </a:pPr>
            <a:r>
              <a:rPr lang="en-US"/>
              <a:t>Sick leave is a benefit provided to us to use when we are ill.   Use it as it was intended.  Abuse of sick leave negatively affects our students and colleagues.</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US"/>
              <a:t>Fulfill your responsibilities with integrity including:</a:t>
            </a:r>
            <a:endParaRPr/>
          </a:p>
          <a:p>
            <a:pPr indent="0" lvl="1" marL="457200" rtl="0" algn="l">
              <a:lnSpc>
                <a:spcPct val="100000"/>
              </a:lnSpc>
              <a:spcBef>
                <a:spcPts val="0"/>
              </a:spcBef>
              <a:spcAft>
                <a:spcPts val="0"/>
              </a:spcAft>
              <a:buSzPts val="1400"/>
              <a:buNone/>
            </a:pPr>
            <a:r>
              <a:rPr lang="en-US"/>
              <a:t>Accurate record keeping in regards to </a:t>
            </a:r>
            <a:endParaRPr/>
          </a:p>
          <a:p>
            <a:pPr indent="0" lvl="1" marL="457200" marR="0" rtl="0" algn="l">
              <a:lnSpc>
                <a:spcPct val="100000"/>
              </a:lnSpc>
              <a:spcBef>
                <a:spcPts val="0"/>
              </a:spcBef>
              <a:spcAft>
                <a:spcPts val="0"/>
              </a:spcAft>
              <a:buClr>
                <a:schemeClr val="dk1"/>
              </a:buClr>
              <a:buSzPts val="1200"/>
              <a:buFont typeface="Calibri"/>
              <a:buNone/>
            </a:pPr>
            <a:r>
              <a:rPr lang="en-US"/>
              <a:t>Student attendance, Grades, ELD/AZELLA/504/IEP</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US"/>
              <a:t>Do your best to fulfill the responsibilities of students with exceptional needs including </a:t>
            </a:r>
            <a:endParaRPr/>
          </a:p>
          <a:p>
            <a:pPr indent="0" lvl="2" marL="914400" rtl="0" algn="l">
              <a:lnSpc>
                <a:spcPct val="100000"/>
              </a:lnSpc>
              <a:spcBef>
                <a:spcPts val="0"/>
              </a:spcBef>
              <a:spcAft>
                <a:spcPts val="0"/>
              </a:spcAft>
              <a:buSzPts val="1400"/>
              <a:buNone/>
            </a:pPr>
            <a:r>
              <a:rPr lang="en-US"/>
              <a:t>Modifications to your instruction </a:t>
            </a:r>
            <a:endParaRPr/>
          </a:p>
          <a:p>
            <a:pPr indent="0" lvl="2" marL="914400" rtl="0" algn="l">
              <a:lnSpc>
                <a:spcPct val="100000"/>
              </a:lnSpc>
              <a:spcBef>
                <a:spcPts val="0"/>
              </a:spcBef>
              <a:spcAft>
                <a:spcPts val="0"/>
              </a:spcAft>
              <a:buSzPts val="1400"/>
              <a:buNone/>
            </a:pPr>
            <a:r>
              <a:rPr lang="en-US"/>
              <a:t>Accommodations as appropriate </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4" name="Google Shape;94;p2: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6: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Pat Davis, Agreement 1, slide 5</a:t>
            </a:r>
            <a:endParaRPr/>
          </a:p>
          <a:p>
            <a:pPr indent="0" lvl="0" marL="0" rtl="0" algn="l">
              <a:lnSpc>
                <a:spcPct val="100000"/>
              </a:lnSpc>
              <a:spcBef>
                <a:spcPts val="0"/>
              </a:spcBef>
              <a:spcAft>
                <a:spcPts val="0"/>
              </a:spcAft>
              <a:buSzPts val="1400"/>
              <a:buNone/>
            </a:pPr>
            <a:r>
              <a:rPr lang="en-US"/>
              <a:t>Calendar days </a:t>
            </a:r>
            <a:endParaRPr/>
          </a:p>
          <a:p>
            <a:pPr indent="0" lvl="0" marL="0" rtl="0" algn="l">
              <a:lnSpc>
                <a:spcPct val="100000"/>
              </a:lnSpc>
              <a:spcBef>
                <a:spcPts val="0"/>
              </a:spcBef>
              <a:spcAft>
                <a:spcPts val="0"/>
              </a:spcAft>
              <a:buSzPts val="1400"/>
              <a:buNone/>
            </a:pPr>
            <a:r>
              <a:t/>
            </a:r>
            <a:endParaRPr/>
          </a:p>
        </p:txBody>
      </p:sp>
      <p:sp>
        <p:nvSpPr>
          <p:cNvPr id="101" name="Google Shape;101;p6: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7: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Pat Davis,</a:t>
            </a:r>
            <a:endParaRPr/>
          </a:p>
          <a:p>
            <a:pPr indent="0" lvl="0" marL="0" rtl="0" algn="l">
              <a:lnSpc>
                <a:spcPct val="100000"/>
              </a:lnSpc>
              <a:spcBef>
                <a:spcPts val="0"/>
              </a:spcBef>
              <a:spcAft>
                <a:spcPts val="0"/>
              </a:spcAft>
              <a:buSzPts val="1400"/>
              <a:buNone/>
            </a:pPr>
            <a:r>
              <a:rPr lang="en-US"/>
              <a:t>Agreement 2</a:t>
            </a:r>
            <a:endParaRPr/>
          </a:p>
        </p:txBody>
      </p:sp>
      <p:sp>
        <p:nvSpPr>
          <p:cNvPr id="107" name="Google Shape;107;p7: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9: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lang="en-US"/>
              <a:t>Alyce Layden</a:t>
            </a:r>
            <a:endParaRPr/>
          </a:p>
          <a:p>
            <a:pPr indent="0" lvl="0" marL="0" rtl="0" algn="l">
              <a:lnSpc>
                <a:spcPct val="100000"/>
              </a:lnSpc>
              <a:spcBef>
                <a:spcPts val="0"/>
              </a:spcBef>
              <a:spcAft>
                <a:spcPts val="0"/>
              </a:spcAft>
              <a:buSzPts val="1400"/>
              <a:buNone/>
            </a:pPr>
            <a:r>
              <a:rPr b="1" lang="en-US"/>
              <a:t>Agreement  3</a:t>
            </a:r>
            <a:endParaRPr/>
          </a:p>
          <a:p>
            <a:pPr indent="0" lvl="0" marL="0" rtl="0" algn="l">
              <a:lnSpc>
                <a:spcPct val="100000"/>
              </a:lnSpc>
              <a:spcBef>
                <a:spcPts val="0"/>
              </a:spcBef>
              <a:spcAft>
                <a:spcPts val="0"/>
              </a:spcAft>
              <a:buSzPts val="1400"/>
              <a:buNone/>
            </a:pPr>
            <a:r>
              <a:rPr b="1" lang="en-US"/>
              <a:t>The joker </a:t>
            </a:r>
            <a:r>
              <a:rPr lang="en-US"/>
              <a:t>-  Don’t tell jokes either in class or in the staff lounge that contain references to race, gender or sexuality.   Don’t share something that has the potential to offend. Don’t tease and don’t tell inappropriate jokes or jokingly harass your colleagues.  </a:t>
            </a:r>
            <a:endParaRPr/>
          </a:p>
          <a:p>
            <a:pPr indent="0" lvl="0" marL="0" rtl="0" algn="l">
              <a:lnSpc>
                <a:spcPct val="100000"/>
              </a:lnSpc>
              <a:spcBef>
                <a:spcPts val="0"/>
              </a:spcBef>
              <a:spcAft>
                <a:spcPts val="0"/>
              </a:spcAft>
              <a:buSzPts val="1400"/>
              <a:buNone/>
            </a:pPr>
            <a:r>
              <a:rPr lang="en-US"/>
              <a:t>Remember that all items which you generate are included in this agreement - emails, text messages and personal web pages.</a:t>
            </a:r>
            <a:endParaRPr/>
          </a:p>
        </p:txBody>
      </p:sp>
      <p:sp>
        <p:nvSpPr>
          <p:cNvPr id="114" name="Google Shape;114;p9: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3: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3: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Ruben Palomares</a:t>
            </a:r>
            <a:endParaRPr b="1"/>
          </a:p>
          <a:p>
            <a:pPr indent="0" lvl="0" marL="0" rtl="0" algn="l">
              <a:lnSpc>
                <a:spcPct val="100000"/>
              </a:lnSpc>
              <a:spcBef>
                <a:spcPts val="0"/>
              </a:spcBef>
              <a:spcAft>
                <a:spcPts val="0"/>
              </a:spcAft>
              <a:buSzPts val="1400"/>
              <a:buNone/>
            </a:pPr>
            <a:r>
              <a:rPr lang="en-US"/>
              <a:t>Agreement #4 involves supervisors, supervision and defining reasonable directives.  </a:t>
            </a:r>
            <a:endParaRPr/>
          </a:p>
          <a:p>
            <a:pPr indent="0" lvl="0" marL="0" rtl="0" algn="l">
              <a:lnSpc>
                <a:spcPct val="100000"/>
              </a:lnSpc>
              <a:spcBef>
                <a:spcPts val="0"/>
              </a:spcBef>
              <a:spcAft>
                <a:spcPts val="0"/>
              </a:spcAft>
              <a:buSzPts val="1400"/>
              <a:buNone/>
            </a:pPr>
            <a:r>
              <a:rPr lang="en-US"/>
              <a:t>Regardless of our position we all have a supervisor who is  ultimately  responsible  for ensuring that the job is done well.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the definition of a justifiable directive?</a:t>
            </a:r>
            <a:endParaRPr/>
          </a:p>
          <a:p>
            <a:pPr indent="0" lvl="0" marL="0" rtl="0" algn="l">
              <a:lnSpc>
                <a:spcPct val="100000"/>
              </a:lnSpc>
              <a:spcBef>
                <a:spcPts val="0"/>
              </a:spcBef>
              <a:spcAft>
                <a:spcPts val="0"/>
              </a:spcAft>
              <a:buSzPts val="1400"/>
              <a:buNone/>
            </a:pPr>
            <a:r>
              <a:rPr lang="en-US"/>
              <a:t>Teachers: </a:t>
            </a:r>
            <a:endParaRPr/>
          </a:p>
          <a:p>
            <a:pPr indent="0" lvl="0" marL="0" rtl="0" algn="l">
              <a:lnSpc>
                <a:spcPct val="100000"/>
              </a:lnSpc>
              <a:spcBef>
                <a:spcPts val="0"/>
              </a:spcBef>
              <a:spcAft>
                <a:spcPts val="0"/>
              </a:spcAft>
              <a:buSzPts val="1400"/>
              <a:buNone/>
            </a:pPr>
            <a:r>
              <a:rPr lang="en-US"/>
              <a:t>Scenario A. Your administrator directs you to modify your lesson plans for a student in your class who has an IEP.  Despite the fact that this may involve additional time from the teacher, it is a reasonable directive.  The child is entitled to an appropriate education.</a:t>
            </a:r>
            <a:endParaRPr/>
          </a:p>
          <a:p>
            <a:pPr indent="0" lvl="0" marL="0" rtl="0" algn="l">
              <a:lnSpc>
                <a:spcPct val="100000"/>
              </a:lnSpc>
              <a:spcBef>
                <a:spcPts val="0"/>
              </a:spcBef>
              <a:spcAft>
                <a:spcPts val="0"/>
              </a:spcAft>
              <a:buClr>
                <a:schemeClr val="dk1"/>
              </a:buClr>
              <a:buSzPts val="1200"/>
              <a:buFont typeface="Calibri"/>
              <a:buNone/>
            </a:pPr>
            <a:r>
              <a:rPr lang="en-US"/>
              <a:t>Scenario B. Your Assistant Principal directs you to cover a duty which does not fall on your normally scheduled duty day.  This is a reasonable directive motivated by ensuring the safety of our students.</a:t>
            </a:r>
            <a:endParaRPr/>
          </a:p>
          <a:p>
            <a:pPr indent="0" lvl="0" marL="0" rtl="0" algn="l">
              <a:lnSpc>
                <a:spcPct val="100000"/>
              </a:lnSpc>
              <a:spcBef>
                <a:spcPts val="0"/>
              </a:spcBef>
              <a:spcAft>
                <a:spcPts val="0"/>
              </a:spcAft>
              <a:buClr>
                <a:schemeClr val="dk1"/>
              </a:buClr>
              <a:buSzPts val="1200"/>
              <a:buFont typeface="Calibri"/>
              <a:buNone/>
            </a:pPr>
            <a:r>
              <a:rPr lang="en-US"/>
              <a:t>Both of the above are reasonable directives given by a recognized source of authority.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It is the expectation that we will ALL Speak to colleagues, students, supervisors and parents in a manner which is courteous, professional and respectful. If it is not nice, don’t say it.  </a:t>
            </a:r>
            <a:endParaRPr/>
          </a:p>
          <a:p>
            <a:pPr indent="0" lvl="0" marL="0" rtl="0" algn="l">
              <a:lnSpc>
                <a:spcPct val="100000"/>
              </a:lnSpc>
              <a:spcBef>
                <a:spcPts val="0"/>
              </a:spcBef>
              <a:spcAft>
                <a:spcPts val="0"/>
              </a:spcAft>
              <a:buClr>
                <a:schemeClr val="dk1"/>
              </a:buClr>
              <a:buSzPts val="1200"/>
              <a:buFont typeface="Calibri"/>
              <a:buNone/>
            </a:pPr>
            <a:r>
              <a:rPr lang="en-US"/>
              <a:t>Don’t say it to be funny and don’t say it to be hurtful.  “If you can’t say something nice, than don’t say anything.”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1" name="Google Shape;121;p13: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4: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4: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RUBEN Palomares    </a:t>
            </a:r>
            <a:r>
              <a:rPr lang="en-US"/>
              <a:t>Agreement 5 </a:t>
            </a:r>
            <a:endParaRPr/>
          </a:p>
          <a:p>
            <a:pPr indent="0" lvl="0" marL="0" rtl="0" algn="l">
              <a:lnSpc>
                <a:spcPct val="100000"/>
              </a:lnSpc>
              <a:spcBef>
                <a:spcPts val="0"/>
              </a:spcBef>
              <a:spcAft>
                <a:spcPts val="0"/>
              </a:spcAft>
              <a:buSzPts val="1400"/>
              <a:buNone/>
            </a:pPr>
            <a:r>
              <a:rPr lang="en-US"/>
              <a:t>Examples:</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Always be honest when filling out any required documentation.    Often it is tempting to fudge, or tell a “white lie.”  A job applicant who chooses not to disclose a DUI because it occurred 10 years ago, will lose the job as soon as the background check catches up with him.   An error of omission is dishonesty.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Answer questions truthfully and honestly in every way in which it is relevant in the performance of your daily  responsibilities.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Sometimes falsification is tempting  -   For example, you may be tempted into giving kids higher grades than they deserve because the parent wants the child on honor roll.  It might be easier to give the higher grade than to explain to the parent why the child didn’t get the grade.    This behavior would be unprofessional and unethical.</a:t>
            </a:r>
            <a:endParaRPr/>
          </a:p>
          <a:p>
            <a:pPr indent="-154572" lvl="0" marL="230772" rtl="0" algn="l">
              <a:lnSpc>
                <a:spcPct val="100000"/>
              </a:lnSpc>
              <a:spcBef>
                <a:spcPts val="0"/>
              </a:spcBef>
              <a:spcAft>
                <a:spcPts val="0"/>
              </a:spcAft>
              <a:buClr>
                <a:schemeClr val="dk1"/>
              </a:buClr>
              <a:buSzPts val="1200"/>
              <a:buFont typeface="Calibri"/>
              <a:buNone/>
            </a:pPr>
            <a:r>
              <a:t/>
            </a:r>
            <a:endParaRPr/>
          </a:p>
        </p:txBody>
      </p:sp>
      <p:sp>
        <p:nvSpPr>
          <p:cNvPr id="128" name="Google Shape;128;p14: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5: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Alex Mora, Agreement 6</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Agreement 6 involves employee conduct </a:t>
            </a:r>
            <a:endParaRPr/>
          </a:p>
          <a:p>
            <a:pPr indent="0" lvl="0" marL="0" rtl="0" algn="l">
              <a:lnSpc>
                <a:spcPct val="100000"/>
              </a:lnSpc>
              <a:spcBef>
                <a:spcPts val="0"/>
              </a:spcBef>
              <a:spcAft>
                <a:spcPts val="0"/>
              </a:spcAft>
              <a:buSzPts val="1400"/>
              <a:buNone/>
            </a:pPr>
            <a:r>
              <a:rPr lang="en-US"/>
              <a:t>Examples:</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Drinking in a restaurant or bar when parents and students are present. Monitor your behavior both on campus and off campus.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Having a relationship with a subordinate (because it interferes with your ability to do your job).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Having a relationship with a parent of a student in your class.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Putting pictures or comments on your personal social networking page which are unprofessional, such as pictures of you celebrating and drinking with fellow staff members, pictures of you in your sleepwear or swimwear, romantic pictures of you and spouse, inappropriate comments, such as…. which insult your team members. </a:t>
            </a:r>
            <a:endParaRPr/>
          </a:p>
          <a:p>
            <a:pPr indent="-154572" lvl="0" marL="230772"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   The bottom line is that if others can see it -  it is public.   </a:t>
            </a:r>
            <a:endParaRPr/>
          </a:p>
        </p:txBody>
      </p:sp>
      <p:sp>
        <p:nvSpPr>
          <p:cNvPr id="135" name="Google Shape;135;p15: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6:notes"/>
          <p:cNvSpPr/>
          <p:nvPr>
            <p:ph idx="2" type="sldImg"/>
          </p:nvPr>
        </p:nvSpPr>
        <p:spPr>
          <a:xfrm>
            <a:off x="1162050" y="692150"/>
            <a:ext cx="46101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6:notes"/>
          <p:cNvSpPr txBox="1"/>
          <p:nvPr>
            <p:ph idx="1" type="body"/>
          </p:nvPr>
        </p:nvSpPr>
        <p:spPr>
          <a:xfrm>
            <a:off x="693420" y="4379595"/>
            <a:ext cx="5547360" cy="4149090"/>
          </a:xfrm>
          <a:prstGeom prst="rect">
            <a:avLst/>
          </a:prstGeom>
          <a:noFill/>
          <a:ln>
            <a:noFill/>
          </a:ln>
        </p:spPr>
        <p:txBody>
          <a:bodyPr anchorCtr="0" anchor="t" bIns="46150" lIns="92300" spcFirstLastPara="1" rIns="92300" wrap="square" tIns="46150">
            <a:noAutofit/>
          </a:bodyPr>
          <a:lstStyle/>
          <a:p>
            <a:pPr indent="0" lvl="0" marL="0" rtl="0" algn="l">
              <a:lnSpc>
                <a:spcPct val="100000"/>
              </a:lnSpc>
              <a:spcBef>
                <a:spcPts val="0"/>
              </a:spcBef>
              <a:spcAft>
                <a:spcPts val="0"/>
              </a:spcAft>
              <a:buSzPts val="1400"/>
              <a:buNone/>
            </a:pPr>
            <a:r>
              <a:rPr b="1" lang="en-US"/>
              <a:t>Alex Mora,   </a:t>
            </a:r>
            <a:r>
              <a:rPr lang="en-US"/>
              <a:t>AGREEMENT 7</a:t>
            </a:r>
            <a:endParaRPr/>
          </a:p>
          <a:p>
            <a:pPr indent="0" lvl="0" marL="0" rtl="0" algn="l">
              <a:lnSpc>
                <a:spcPct val="100000"/>
              </a:lnSpc>
              <a:spcBef>
                <a:spcPts val="0"/>
              </a:spcBef>
              <a:spcAft>
                <a:spcPts val="0"/>
              </a:spcAft>
              <a:buSzPts val="1400"/>
              <a:buNone/>
            </a:pPr>
            <a:r>
              <a:rPr lang="en-US"/>
              <a:t>Overview:  </a:t>
            </a:r>
            <a:endParaRPr/>
          </a:p>
          <a:p>
            <a:pPr indent="0" lvl="0" marL="0" rtl="0" algn="l">
              <a:lnSpc>
                <a:spcPct val="100000"/>
              </a:lnSpc>
              <a:spcBef>
                <a:spcPts val="0"/>
              </a:spcBef>
              <a:spcAft>
                <a:spcPts val="0"/>
              </a:spcAft>
              <a:buSzPts val="1400"/>
              <a:buNone/>
            </a:pPr>
            <a:r>
              <a:rPr lang="en-US"/>
              <a:t>Just as you are the guardian of students, you are the guardian of their personal and academic information.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Examples of violations include:</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Do not share educational data with someone who is not a parent or teacher, or someone who otherwise does not have a need for the information. ex. IEP, 504, student grades    - This is verly likely to happen in the context of a conversation which takes place in a staff lounge or at lunch at a local restaurant, be mindful of the need to maintain confidentiality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Avoid Unauthorized removal of sensitive data, There is a reason why the secretary gets mad when you walk out of the vault with a student file, without informing her.   The school is responsible for those records and they are confidential.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Never allow unauthorized users to gain access to secure information (Giving students your logon password/code or leaving your log-in information in a visible spot next to your computer.</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Never leaving confidential information unsecured (Testing booklets) </a:t>
            </a:r>
            <a:endParaRPr/>
          </a:p>
          <a:p>
            <a:pPr indent="-154572" lvl="0" marL="230772" rtl="0" algn="l">
              <a:lnSpc>
                <a:spcPct val="100000"/>
              </a:lnSpc>
              <a:spcBef>
                <a:spcPts val="0"/>
              </a:spcBef>
              <a:spcAft>
                <a:spcPts val="0"/>
              </a:spcAft>
              <a:buClr>
                <a:schemeClr val="dk1"/>
              </a:buClr>
              <a:buSzPts val="1200"/>
              <a:buFont typeface="Calibri"/>
              <a:buNone/>
            </a:pPr>
            <a:r>
              <a:t/>
            </a:r>
            <a:endParaRPr/>
          </a:p>
          <a:p>
            <a:pPr indent="-230772" lvl="0" marL="230772" rtl="0" algn="l">
              <a:lnSpc>
                <a:spcPct val="100000"/>
              </a:lnSpc>
              <a:spcBef>
                <a:spcPts val="0"/>
              </a:spcBef>
              <a:spcAft>
                <a:spcPts val="0"/>
              </a:spcAft>
              <a:buClr>
                <a:schemeClr val="dk1"/>
              </a:buClr>
              <a:buSzPts val="1200"/>
              <a:buFont typeface="Calibri"/>
              <a:buAutoNum type="alphaUcPeriod"/>
            </a:pPr>
            <a:r>
              <a:rPr lang="en-US"/>
              <a:t>Do not in any way compromise school documentation,  payroll, personnel, or student health records</a:t>
            </a:r>
            <a:endParaRPr/>
          </a:p>
        </p:txBody>
      </p:sp>
      <p:sp>
        <p:nvSpPr>
          <p:cNvPr id="142" name="Google Shape;142;p16:notes"/>
          <p:cNvSpPr txBox="1"/>
          <p:nvPr>
            <p:ph idx="12" type="sldNum"/>
          </p:nvPr>
        </p:nvSpPr>
        <p:spPr>
          <a:xfrm>
            <a:off x="3927775" y="8757590"/>
            <a:ext cx="3004820" cy="461010"/>
          </a:xfrm>
          <a:prstGeom prst="rect">
            <a:avLst/>
          </a:prstGeom>
          <a:noFill/>
          <a:ln>
            <a:noFill/>
          </a:ln>
        </p:spPr>
        <p:txBody>
          <a:bodyPr anchorCtr="0" anchor="b" bIns="46150" lIns="92300" spcFirstLastPara="1" rIns="92300" wrap="square" tIns="461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aphicFrame>
        <p:nvGraphicFramePr>
          <p:cNvPr id="89" name="Google Shape;89;p1"/>
          <p:cNvGraphicFramePr/>
          <p:nvPr/>
        </p:nvGraphicFramePr>
        <p:xfrm>
          <a:off x="1463914" y="685801"/>
          <a:ext cx="3000000" cy="3000000"/>
        </p:xfrm>
        <a:graphic>
          <a:graphicData uri="http://schemas.openxmlformats.org/drawingml/2006/table">
            <a:tbl>
              <a:tblPr bandRow="1" firstCol="1" firstRow="1">
                <a:noFill/>
                <a:tableStyleId>{AE02D323-2B9C-4394-AB46-7D5AC3AA76DF}</a:tableStyleId>
              </a:tblPr>
              <a:tblGrid>
                <a:gridCol w="6216175"/>
              </a:tblGrid>
              <a:tr h="557900">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t>Fowler Elementary </a:t>
                      </a:r>
                      <a:endParaRPr sz="900" u="none" cap="none" strike="noStrike"/>
                    </a:p>
                    <a:p>
                      <a:pPr indent="0" lvl="0" marL="0" marR="0" rtl="0" algn="ctr">
                        <a:lnSpc>
                          <a:spcPct val="100000"/>
                        </a:lnSpc>
                        <a:spcBef>
                          <a:spcPts val="0"/>
                        </a:spcBef>
                        <a:spcAft>
                          <a:spcPts val="0"/>
                        </a:spcAft>
                        <a:buClr>
                          <a:srgbClr val="000000"/>
                        </a:buClr>
                        <a:buSzPts val="1500"/>
                        <a:buFont typeface="Arial"/>
                        <a:buNone/>
                      </a:pPr>
                      <a:r>
                        <a:rPr lang="en-US" sz="1500" u="none" cap="none" strike="noStrike"/>
                        <a:t>School District #45</a:t>
                      </a:r>
                      <a:endParaRPr sz="900" u="none" cap="none" strike="noStrike">
                        <a:latin typeface="Open Sans"/>
                        <a:ea typeface="Open Sans"/>
                        <a:cs typeface="Open Sans"/>
                        <a:sym typeface="Open Sans"/>
                      </a:endParaRPr>
                    </a:p>
                  </a:txBody>
                  <a:tcPr marT="0" marB="0" marR="50825" marL="50825"/>
                </a:tc>
              </a:tr>
              <a:tr h="3244050">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 </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50825" marL="50825"/>
                </a:tc>
              </a:tr>
              <a:tr h="1246275">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t>Employee Code of Conduct</a:t>
                      </a:r>
                      <a:endParaRPr sz="900" u="none" cap="none" strike="noStrike"/>
                    </a:p>
                    <a:p>
                      <a:pPr indent="0" lvl="0" marL="0" marR="0" rtl="0" algn="ctr">
                        <a:lnSpc>
                          <a:spcPct val="100000"/>
                        </a:lnSpc>
                        <a:spcBef>
                          <a:spcPts val="0"/>
                        </a:spcBef>
                        <a:spcAft>
                          <a:spcPts val="0"/>
                        </a:spcAft>
                        <a:buClr>
                          <a:srgbClr val="000000"/>
                        </a:buClr>
                        <a:buSzPts val="1500"/>
                        <a:buFont typeface="Arial"/>
                        <a:buNone/>
                      </a:pPr>
                      <a:r>
                        <a:rPr lang="en-US" sz="1500" u="none" cap="none" strike="noStrike"/>
                        <a:t>(ECOC)</a:t>
                      </a:r>
                      <a:endParaRPr sz="900" u="none" cap="none" strike="noStrike"/>
                    </a:p>
                    <a:p>
                      <a:pPr indent="0" lvl="0" marL="0" marR="0" rtl="0" algn="ctr">
                        <a:lnSpc>
                          <a:spcPct val="100000"/>
                        </a:lnSpc>
                        <a:spcBef>
                          <a:spcPts val="0"/>
                        </a:spcBef>
                        <a:spcAft>
                          <a:spcPts val="0"/>
                        </a:spcAft>
                        <a:buClr>
                          <a:srgbClr val="000000"/>
                        </a:buClr>
                        <a:buSzPts val="1500"/>
                        <a:buFont typeface="Arial"/>
                        <a:buNone/>
                      </a:pPr>
                      <a:r>
                        <a:rPr lang="en-US" sz="1500" u="none" cap="none" strike="noStrike"/>
                        <a:t>Administrative Guidelines </a:t>
                      </a:r>
                      <a:endParaRPr sz="900" u="none" cap="none" strike="noStrike"/>
                    </a:p>
                    <a:p>
                      <a:pPr indent="0" lvl="0" marL="0" marR="0" rtl="0" algn="ctr">
                        <a:lnSpc>
                          <a:spcPct val="100000"/>
                        </a:lnSpc>
                        <a:spcBef>
                          <a:spcPts val="0"/>
                        </a:spcBef>
                        <a:spcAft>
                          <a:spcPts val="0"/>
                        </a:spcAft>
                        <a:buClr>
                          <a:srgbClr val="000000"/>
                        </a:buClr>
                        <a:buSzPts val="1500"/>
                        <a:buFont typeface="Arial"/>
                        <a:buNone/>
                      </a:pPr>
                      <a:r>
                        <a:rPr lang="en-US" sz="1500" u="none" cap="none" strike="noStrike"/>
                        <a:t>and Regulations</a:t>
                      </a:r>
                      <a:endParaRPr sz="900" u="none" cap="none" strike="noStrike">
                        <a:latin typeface="Open Sans"/>
                        <a:ea typeface="Open Sans"/>
                        <a:cs typeface="Open Sans"/>
                        <a:sym typeface="Open Sans"/>
                      </a:endParaRPr>
                    </a:p>
                  </a:txBody>
                  <a:tcPr marT="0" marB="0" marR="50825" marL="50825"/>
                </a:tc>
              </a:tr>
            </a:tbl>
          </a:graphicData>
        </a:graphic>
      </p:graphicFrame>
      <p:pic>
        <p:nvPicPr>
          <p:cNvPr descr="logo" id="90" name="Google Shape;90;p1"/>
          <p:cNvPicPr preferRelativeResize="0"/>
          <p:nvPr/>
        </p:nvPicPr>
        <p:blipFill rotWithShape="1">
          <a:blip r:embed="rId3">
            <a:alphaModFix/>
          </a:blip>
          <a:srcRect b="0" l="0" r="0" t="0"/>
          <a:stretch/>
        </p:blipFill>
        <p:spPr>
          <a:xfrm>
            <a:off x="3495025" y="1526275"/>
            <a:ext cx="2153938" cy="27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idx="1" type="body"/>
          </p:nvPr>
        </p:nvSpPr>
        <p:spPr>
          <a:xfrm>
            <a:off x="497425" y="665025"/>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#8</a:t>
            </a:r>
            <a:r>
              <a:rPr lang="en-US"/>
              <a:t>  Plan, prepare and provide for optimal execution of job responsibilities.</a:t>
            </a:r>
            <a:endParaRPr/>
          </a:p>
        </p:txBody>
      </p:sp>
      <p:pic>
        <p:nvPicPr>
          <p:cNvPr id="152" name="Google Shape;152;p17"/>
          <p:cNvPicPr preferRelativeResize="0"/>
          <p:nvPr/>
        </p:nvPicPr>
        <p:blipFill rotWithShape="1">
          <a:blip r:embed="rId3">
            <a:alphaModFix/>
          </a:blip>
          <a:srcRect b="0" l="0" r="0" t="0"/>
          <a:stretch/>
        </p:blipFill>
        <p:spPr>
          <a:xfrm>
            <a:off x="5773775" y="2453150"/>
            <a:ext cx="2476500" cy="3302100"/>
          </a:xfrm>
          <a:prstGeom prst="ellipse">
            <a:avLst/>
          </a:prstGeom>
          <a:noFill/>
          <a:ln cap="rnd" cmpd="sng" w="762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p:nvPr/>
        </p:nvSpPr>
        <p:spPr>
          <a:xfrm>
            <a:off x="422350" y="623450"/>
            <a:ext cx="8346300" cy="41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1" i="0" lang="en-US" sz="2200" u="none" cap="none" strike="noStrike">
                <a:solidFill>
                  <a:schemeClr val="dk1"/>
                </a:solidFill>
                <a:latin typeface="Century Gothic"/>
                <a:ea typeface="Century Gothic"/>
                <a:cs typeface="Century Gothic"/>
                <a:sym typeface="Century Gothic"/>
              </a:rPr>
              <a:t>All Fowler Elementary School District #45 employees shall:</a:t>
            </a:r>
            <a:endParaRPr b="1"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#9  </a:t>
            </a:r>
            <a:r>
              <a:rPr b="0" i="0" lang="en-US" sz="3200" u="none" cap="none" strike="noStrike">
                <a:solidFill>
                  <a:schemeClr val="dk1"/>
                </a:solidFill>
                <a:latin typeface="Calibri"/>
                <a:ea typeface="Calibri"/>
                <a:cs typeface="Calibri"/>
                <a:sym typeface="Calibri"/>
              </a:rPr>
              <a:t>Immediately intervene and report any code of conduct violation that negatively impacts an environment conducive to safe and supportive learning</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159" name="Google Shape;159;p18"/>
          <p:cNvPicPr preferRelativeResize="0"/>
          <p:nvPr/>
        </p:nvPicPr>
        <p:blipFill rotWithShape="1">
          <a:blip r:embed="rId3">
            <a:alphaModFix/>
          </a:blip>
          <a:srcRect b="0" l="0" r="0" t="0"/>
          <a:stretch/>
        </p:blipFill>
        <p:spPr>
          <a:xfrm>
            <a:off x="4435475" y="3628475"/>
            <a:ext cx="3429000" cy="257175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381000" y="6096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US" sz="2000"/>
            </a:br>
            <a:br>
              <a:rPr lang="en-US"/>
            </a:br>
            <a:endParaRPr/>
          </a:p>
        </p:txBody>
      </p:sp>
      <p:sp>
        <p:nvSpPr>
          <p:cNvPr id="166" name="Google Shape;166;p19"/>
          <p:cNvSpPr txBox="1"/>
          <p:nvPr>
            <p:ph idx="1" type="body"/>
          </p:nvPr>
        </p:nvSpPr>
        <p:spPr>
          <a:xfrm>
            <a:off x="762000" y="814525"/>
            <a:ext cx="8167500" cy="5052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#10 </a:t>
            </a:r>
            <a:r>
              <a:rPr lang="en-US"/>
              <a:t>Comply with all Fowler Elementary School District, local, state and federal policies. </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rgbClr val="002060"/>
              </a:buClr>
              <a:buSzPts val="3200"/>
              <a:buNone/>
            </a:pPr>
            <a:r>
              <a:rPr b="1" lang="en-US">
                <a:solidFill>
                  <a:srgbClr val="002060"/>
                </a:solidFill>
                <a:latin typeface="Arial"/>
                <a:ea typeface="Arial"/>
                <a:cs typeface="Arial"/>
                <a:sym typeface="Arial"/>
              </a:rPr>
              <a:t>If it is in FESD policy, local, state or federal law it is covered by our Employee Code of Conduct.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ec7bb606c0_0_0"/>
          <p:cNvSpPr txBox="1"/>
          <p:nvPr>
            <p:ph type="title"/>
          </p:nvPr>
        </p:nvSpPr>
        <p:spPr>
          <a:xfrm>
            <a:off x="381000" y="6096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US" sz="2000"/>
            </a:br>
            <a:br>
              <a:rPr lang="en-US"/>
            </a:br>
            <a:endParaRPr/>
          </a:p>
        </p:txBody>
      </p:sp>
      <p:pic>
        <p:nvPicPr>
          <p:cNvPr id="173" name="Google Shape;173;g2ec7bb606c0_0_0"/>
          <p:cNvPicPr preferRelativeResize="0"/>
          <p:nvPr/>
        </p:nvPicPr>
        <p:blipFill rotWithShape="1">
          <a:blip r:embed="rId3">
            <a:alphaModFix/>
          </a:blip>
          <a:srcRect b="0" l="0" r="0" t="0"/>
          <a:stretch/>
        </p:blipFill>
        <p:spPr>
          <a:xfrm>
            <a:off x="462575" y="315200"/>
            <a:ext cx="5027850" cy="6196951"/>
          </a:xfrm>
          <a:prstGeom prst="rect">
            <a:avLst/>
          </a:prstGeom>
          <a:noFill/>
          <a:ln>
            <a:noFill/>
          </a:ln>
        </p:spPr>
      </p:pic>
      <p:sp>
        <p:nvSpPr>
          <p:cNvPr id="174" name="Google Shape;174;g2ec7bb606c0_0_0"/>
          <p:cNvSpPr txBox="1"/>
          <p:nvPr/>
        </p:nvSpPr>
        <p:spPr>
          <a:xfrm>
            <a:off x="5832325" y="1478175"/>
            <a:ext cx="2845800" cy="325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All FESD employees will need to sign the ECOC annually.</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Thank You!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304800" y="609600"/>
            <a:ext cx="8229600" cy="4525963"/>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100000"/>
              </a:lnSpc>
              <a:spcBef>
                <a:spcPts val="0"/>
              </a:spcBef>
              <a:spcAft>
                <a:spcPts val="0"/>
              </a:spcAft>
              <a:buClr>
                <a:schemeClr val="dk1"/>
              </a:buClr>
              <a:buSzPct val="90000"/>
              <a:buFont typeface="Arial"/>
              <a:buNone/>
            </a:pPr>
            <a:r>
              <a:rPr b="1" lang="en-US">
                <a:latin typeface="Century Gothic"/>
                <a:ea typeface="Century Gothic"/>
                <a:cs typeface="Century Gothic"/>
                <a:sym typeface="Century Gothic"/>
              </a:rPr>
              <a:t>All Fowler Elementary School District #45 employees shall :</a:t>
            </a:r>
            <a:endParaRPr b="1"/>
          </a:p>
          <a:p>
            <a:pPr indent="0" lvl="0" marL="0" rtl="0" algn="l">
              <a:lnSpc>
                <a:spcPct val="100000"/>
              </a:lnSpc>
              <a:spcBef>
                <a:spcPts val="0"/>
              </a:spcBef>
              <a:spcAft>
                <a:spcPts val="0"/>
              </a:spcAft>
              <a:buClr>
                <a:schemeClr val="dk1"/>
              </a:buClr>
              <a:buSzPct val="100000"/>
              <a:buNone/>
            </a:pPr>
            <a:r>
              <a:t/>
            </a:r>
            <a:endParaRPr b="1"/>
          </a:p>
          <a:p>
            <a:pPr indent="0" lvl="0" marL="0" rtl="0" algn="l">
              <a:lnSpc>
                <a:spcPct val="100000"/>
              </a:lnSpc>
              <a:spcBef>
                <a:spcPts val="0"/>
              </a:spcBef>
              <a:spcAft>
                <a:spcPts val="0"/>
              </a:spcAft>
              <a:buClr>
                <a:schemeClr val="dk1"/>
              </a:buClr>
              <a:buSzPct val="100000"/>
              <a:buNone/>
            </a:pPr>
            <a:r>
              <a:t/>
            </a:r>
            <a:endParaRPr b="1"/>
          </a:p>
          <a:p>
            <a:pPr indent="0" lvl="0" marL="0" rtl="0" algn="l">
              <a:lnSpc>
                <a:spcPct val="100000"/>
              </a:lnSpc>
              <a:spcBef>
                <a:spcPts val="0"/>
              </a:spcBef>
              <a:spcAft>
                <a:spcPts val="0"/>
              </a:spcAft>
              <a:buClr>
                <a:schemeClr val="dk1"/>
              </a:buClr>
              <a:buSzPct val="100000"/>
              <a:buNone/>
            </a:pPr>
            <a:r>
              <a:t/>
            </a:r>
            <a:endParaRPr b="1"/>
          </a:p>
          <a:p>
            <a:pPr indent="0" lvl="0" marL="0" rtl="0" algn="l">
              <a:lnSpc>
                <a:spcPct val="100000"/>
              </a:lnSpc>
              <a:spcBef>
                <a:spcPts val="0"/>
              </a:spcBef>
              <a:spcAft>
                <a:spcPts val="0"/>
              </a:spcAft>
              <a:buClr>
                <a:schemeClr val="dk1"/>
              </a:buClr>
              <a:buSzPct val="85332"/>
              <a:buNone/>
            </a:pPr>
            <a:r>
              <a:rPr b="1" lang="en-US" sz="3750"/>
              <a:t>AGREEMENT #1   </a:t>
            </a:r>
            <a:endParaRPr sz="3750"/>
          </a:p>
          <a:p>
            <a:pPr indent="0" lvl="0" marL="0" rtl="0" algn="l">
              <a:lnSpc>
                <a:spcPct val="100000"/>
              </a:lnSpc>
              <a:spcBef>
                <a:spcPts val="400"/>
              </a:spcBef>
              <a:spcAft>
                <a:spcPts val="0"/>
              </a:spcAft>
              <a:buClr>
                <a:schemeClr val="dk1"/>
              </a:buClr>
              <a:buSzPct val="53332"/>
              <a:buNone/>
            </a:pPr>
            <a:r>
              <a:rPr b="1" lang="en-US" sz="3750"/>
              <a:t>Employees are expected to </a:t>
            </a:r>
            <a:r>
              <a:rPr lang="en-US" sz="3750"/>
              <a:t>comply with established policy, routine, and procedures relating to attendance and punctuality, and adhere to scheduled roles and responsibilities.</a:t>
            </a:r>
            <a:r>
              <a:rPr lang="en-US" sz="2000"/>
              <a:t> </a:t>
            </a:r>
            <a:endParaRPr/>
          </a:p>
          <a:p>
            <a:pPr indent="0" lvl="0" marL="0" rtl="0" algn="l">
              <a:lnSpc>
                <a:spcPct val="100000"/>
              </a:lnSpc>
              <a:spcBef>
                <a:spcPts val="400"/>
              </a:spcBef>
              <a:spcAft>
                <a:spcPts val="0"/>
              </a:spcAft>
              <a:buClr>
                <a:schemeClr val="dk1"/>
              </a:buClr>
              <a:buSzPct val="100000"/>
              <a:buNone/>
            </a:pPr>
            <a:r>
              <a:t/>
            </a:r>
            <a:endParaRPr sz="2000"/>
          </a:p>
          <a:p>
            <a:pPr indent="0" lvl="0" marL="0" rtl="0" algn="l">
              <a:lnSpc>
                <a:spcPct val="100000"/>
              </a:lnSpc>
              <a:spcBef>
                <a:spcPts val="400"/>
              </a:spcBef>
              <a:spcAft>
                <a:spcPts val="0"/>
              </a:spcAft>
              <a:buClr>
                <a:schemeClr val="dk1"/>
              </a:buClr>
              <a:buSzPct val="100000"/>
              <a:buNone/>
            </a:pPr>
            <a:r>
              <a:t/>
            </a:r>
            <a:endParaRPr sz="2000"/>
          </a:p>
          <a:p>
            <a:pPr indent="0" lvl="0" marL="0" rtl="0" algn="l">
              <a:lnSpc>
                <a:spcPct val="100000"/>
              </a:lnSpc>
              <a:spcBef>
                <a:spcPts val="400"/>
              </a:spcBef>
              <a:spcAft>
                <a:spcPts val="0"/>
              </a:spcAft>
              <a:buClr>
                <a:schemeClr val="dk1"/>
              </a:buClr>
              <a:buSzPct val="100000"/>
              <a:buNone/>
            </a:pPr>
            <a:r>
              <a:t/>
            </a:r>
            <a:endParaRPr sz="2000"/>
          </a:p>
          <a:p>
            <a:pPr indent="0" lvl="0" marL="0" rtl="0" algn="l">
              <a:lnSpc>
                <a:spcPct val="100000"/>
              </a:lnSpc>
              <a:spcBef>
                <a:spcPts val="560"/>
              </a:spcBef>
              <a:spcAft>
                <a:spcPts val="0"/>
              </a:spcAft>
              <a:buClr>
                <a:schemeClr val="dk1"/>
              </a:buClr>
              <a:buSzPct val="100000"/>
              <a:buNone/>
            </a:pPr>
            <a:r>
              <a:t/>
            </a:r>
            <a:endParaRPr sz="2800"/>
          </a:p>
          <a:p>
            <a:pPr indent="-387350" lvl="8" marL="4057650" rtl="0" algn="l">
              <a:lnSpc>
                <a:spcPct val="100000"/>
              </a:lnSpc>
              <a:spcBef>
                <a:spcPts val="400"/>
              </a:spcBef>
              <a:spcAft>
                <a:spcPts val="0"/>
              </a:spcAft>
              <a:buClr>
                <a:schemeClr val="dk1"/>
              </a:buClr>
              <a:buSzPct val="100000"/>
              <a:buNone/>
            </a:pPr>
            <a:r>
              <a:t/>
            </a:r>
            <a:endParaRPr/>
          </a:p>
          <a:p>
            <a:pPr indent="0" lvl="0" marL="0" rtl="0" algn="l">
              <a:lnSpc>
                <a:spcPct val="100000"/>
              </a:lnSpc>
              <a:spcBef>
                <a:spcPts val="640"/>
              </a:spcBef>
              <a:spcAft>
                <a:spcPts val="0"/>
              </a:spcAft>
              <a:buClr>
                <a:schemeClr val="dk1"/>
              </a:buClr>
              <a:buSzPct val="100000"/>
              <a:buNone/>
            </a:pPr>
            <a:r>
              <a:t/>
            </a:r>
            <a:endParaRPr/>
          </a:p>
          <a:p>
            <a:pPr indent="-139700" lvl="0" marL="342900" rtl="0" algn="l">
              <a:lnSpc>
                <a:spcPct val="100000"/>
              </a:lnSpc>
              <a:spcBef>
                <a:spcPts val="640"/>
              </a:spcBef>
              <a:spcAft>
                <a:spcPts val="0"/>
              </a:spcAft>
              <a:buClr>
                <a:schemeClr val="dk1"/>
              </a:buClr>
              <a:buSzPct val="100000"/>
              <a:buNone/>
            </a:pPr>
            <a:r>
              <a:t/>
            </a:r>
            <a:endParaRPr/>
          </a:p>
        </p:txBody>
      </p:sp>
      <p:pic>
        <p:nvPicPr>
          <p:cNvPr descr="C:\Program Files\Microsoft Office\MEDIA\CAGCAT10\j0234131.wmf" id="97" name="Google Shape;97;p2"/>
          <p:cNvPicPr preferRelativeResize="0"/>
          <p:nvPr/>
        </p:nvPicPr>
        <p:blipFill rotWithShape="1">
          <a:blip r:embed="rId3">
            <a:alphaModFix/>
          </a:blip>
          <a:srcRect b="0" l="0" r="0" t="0"/>
          <a:stretch/>
        </p:blipFill>
        <p:spPr>
          <a:xfrm>
            <a:off x="5677259" y="3627719"/>
            <a:ext cx="1952530" cy="2076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p:nvPr/>
        </p:nvSpPr>
        <p:spPr>
          <a:xfrm>
            <a:off x="859875" y="291625"/>
            <a:ext cx="7436100" cy="608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CALENDAR DAYS - </a:t>
            </a:r>
            <a:r>
              <a:rPr b="0" i="0" lang="en-US" sz="2400" u="none" cap="none" strike="noStrike">
                <a:solidFill>
                  <a:schemeClr val="dk1"/>
                </a:solidFill>
                <a:latin typeface="Calibri"/>
                <a:ea typeface="Calibri"/>
                <a:cs typeface="Calibri"/>
                <a:sym typeface="Calibri"/>
              </a:rPr>
              <a:t>According to Policy GCCA the following days will NOT be not be approved as leave  days during the  2024-2025 school year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First 10 student days of school, </a:t>
            </a:r>
            <a:r>
              <a:rPr b="0" i="0" lang="en-US" sz="2000" u="none" cap="none" strike="noStrike">
                <a:solidFill>
                  <a:srgbClr val="FF0000"/>
                </a:solidFill>
                <a:latin typeface="Calibri"/>
                <a:ea typeface="Calibri"/>
                <a:cs typeface="Calibri"/>
                <a:sym typeface="Calibri"/>
              </a:rPr>
              <a:t>August 1 – August 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Last 10 student days of school, </a:t>
            </a:r>
            <a:r>
              <a:rPr b="0" i="0" lang="en-US" sz="2000" u="none" cap="none" strike="noStrike">
                <a:solidFill>
                  <a:srgbClr val="FF0000"/>
                </a:solidFill>
                <a:latin typeface="Calibri"/>
                <a:ea typeface="Calibri"/>
                <a:cs typeface="Calibri"/>
                <a:sym typeface="Calibri"/>
              </a:rPr>
              <a:t>May 9 –  May 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Any days which extend a long weekend.  (Before or after)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Sept. 2, Labor 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Oct  7 – 11, Fall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Nov. 11, Veteran’s 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Nov. 23 – 29, Thanksgiving Recess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Dec. 23 – Jan 3, Winter Break,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Jan 20, Dr. Martin Luther King Jr., Holiday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Feb. 17, Presidents’ 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March 10 – 14, Spring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April 21, Recess 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type="ctrTitle"/>
          </p:nvPr>
        </p:nvSpPr>
        <p:spPr>
          <a:xfrm>
            <a:off x="432400" y="844675"/>
            <a:ext cx="8114700" cy="4414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sz="2200"/>
          </a:p>
          <a:p>
            <a:pPr indent="0" lvl="0" marL="0" rtl="0" algn="l">
              <a:lnSpc>
                <a:spcPct val="100000"/>
              </a:lnSpc>
              <a:spcBef>
                <a:spcPts val="0"/>
              </a:spcBef>
              <a:spcAft>
                <a:spcPts val="0"/>
              </a:spcAft>
              <a:buClr>
                <a:schemeClr val="dk1"/>
              </a:buClr>
              <a:buSzPts val="3200"/>
              <a:buFont typeface="Calibri"/>
              <a:buNone/>
            </a:pPr>
            <a:r>
              <a:t/>
            </a:r>
            <a:endParaRPr b="1" sz="3200"/>
          </a:p>
          <a:p>
            <a:pPr indent="0" lvl="0" marL="0" rtl="0" algn="l">
              <a:lnSpc>
                <a:spcPct val="100000"/>
              </a:lnSpc>
              <a:spcBef>
                <a:spcPts val="0"/>
              </a:spcBef>
              <a:spcAft>
                <a:spcPts val="0"/>
              </a:spcAft>
              <a:buClr>
                <a:schemeClr val="dk1"/>
              </a:buClr>
              <a:buSzPts val="3200"/>
              <a:buFont typeface="Calibri"/>
              <a:buNone/>
            </a:pPr>
            <a:r>
              <a:t/>
            </a:r>
            <a:endParaRPr b="1" sz="3200"/>
          </a:p>
          <a:p>
            <a:pPr indent="0" lvl="0" marL="0" rtl="0" algn="l">
              <a:lnSpc>
                <a:spcPct val="100000"/>
              </a:lnSpc>
              <a:spcBef>
                <a:spcPts val="0"/>
              </a:spcBef>
              <a:spcAft>
                <a:spcPts val="0"/>
              </a:spcAft>
              <a:buClr>
                <a:schemeClr val="dk1"/>
              </a:buClr>
              <a:buSzPts val="3200"/>
              <a:buFont typeface="Calibri"/>
              <a:buNone/>
            </a:pPr>
            <a:r>
              <a:rPr b="1" lang="en-US" sz="3200"/>
              <a:t>#2</a:t>
            </a:r>
            <a:r>
              <a:rPr lang="en-US" sz="1800"/>
              <a:t>  </a:t>
            </a:r>
            <a:r>
              <a:rPr lang="en-US" sz="3200"/>
              <a:t>Be truthful and honest regarding all matters of interest to the Fowler Elementary School District.  </a:t>
            </a:r>
            <a:endParaRPr sz="2800"/>
          </a:p>
        </p:txBody>
      </p:sp>
      <p:pic>
        <p:nvPicPr>
          <p:cNvPr id="110" name="Google Shape;110;p7" title="Honest - Free of Charge Creative Commons Handwriting image"/>
          <p:cNvPicPr preferRelativeResize="0"/>
          <p:nvPr/>
        </p:nvPicPr>
        <p:blipFill rotWithShape="1">
          <a:blip r:embed="rId3">
            <a:alphaModFix/>
          </a:blip>
          <a:srcRect b="0" l="0" r="0" t="0"/>
          <a:stretch/>
        </p:blipFill>
        <p:spPr>
          <a:xfrm>
            <a:off x="5078125" y="4227875"/>
            <a:ext cx="2332926" cy="1555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ctrTitle"/>
          </p:nvPr>
        </p:nvSpPr>
        <p:spPr>
          <a:xfrm>
            <a:off x="398850" y="518000"/>
            <a:ext cx="8346300" cy="4800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sz="2200">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800"/>
              <a:buFont typeface="Arial"/>
              <a:buNone/>
            </a:pPr>
            <a:r>
              <a:t/>
            </a:r>
            <a:endParaRPr b="1" sz="2200">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800"/>
              <a:buFont typeface="Arial"/>
              <a:buNone/>
            </a:pPr>
            <a:r>
              <a:t/>
            </a:r>
            <a:endParaRPr b="1" sz="2200">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3200"/>
              <a:buFont typeface="Calibri"/>
              <a:buNone/>
            </a:pPr>
            <a:r>
              <a:rPr b="1" lang="en-US" sz="3200"/>
              <a:t>#3</a:t>
            </a:r>
            <a:r>
              <a:rPr lang="en-US" sz="1800"/>
              <a:t>.  </a:t>
            </a:r>
            <a:r>
              <a:rPr lang="en-US" sz="3200"/>
              <a:t>Promote a safe and healthy environment and conduct themselves in a manner free from harassment, intimidation, bullying, substance abuse, bias discrimination and violence</a:t>
            </a:r>
            <a:r>
              <a:rPr lang="en-US" sz="2800"/>
              <a:t>.</a:t>
            </a:r>
            <a:br>
              <a:rPr lang="en-US" sz="2800"/>
            </a:br>
            <a:endParaRPr sz="2800"/>
          </a:p>
        </p:txBody>
      </p:sp>
      <p:pic>
        <p:nvPicPr>
          <p:cNvPr descr="C:\Users\nulloa\AppData\Local\Microsoft\Windows\Temporary Internet Files\Content.IE5\WWC97KRD\MP900341710[1].jpg" id="117" name="Google Shape;117;p9"/>
          <p:cNvPicPr preferRelativeResize="0"/>
          <p:nvPr/>
        </p:nvPicPr>
        <p:blipFill rotWithShape="1">
          <a:blip r:embed="rId3">
            <a:alphaModFix/>
          </a:blip>
          <a:srcRect b="0" l="0" r="0" t="0"/>
          <a:stretch/>
        </p:blipFill>
        <p:spPr>
          <a:xfrm rot="1203236">
            <a:off x="7013750" y="4734025"/>
            <a:ext cx="1304544"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ph idx="1" type="body"/>
          </p:nvPr>
        </p:nvSpPr>
        <p:spPr>
          <a:xfrm>
            <a:off x="422350" y="925125"/>
            <a:ext cx="8285700" cy="4332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#4 </a:t>
            </a:r>
            <a:r>
              <a:rPr lang="en-US"/>
              <a:t>Comply with justifiable directives issued by a recognized source of authority. </a:t>
            </a:r>
            <a:endParaRPr/>
          </a:p>
        </p:txBody>
      </p:sp>
      <p:pic>
        <p:nvPicPr>
          <p:cNvPr descr="C:\Users\nulloa\AppData\Local\Microsoft\Windows\Temporary Internet Files\Content.IE5\BQYXE8NF\MC900240801[1].wmf" id="124" name="Google Shape;124;p13"/>
          <p:cNvPicPr preferRelativeResize="0"/>
          <p:nvPr/>
        </p:nvPicPr>
        <p:blipFill rotWithShape="1">
          <a:blip r:embed="rId3">
            <a:alphaModFix/>
          </a:blip>
          <a:srcRect b="0" l="0" r="0" t="0"/>
          <a:stretch/>
        </p:blipFill>
        <p:spPr>
          <a:xfrm>
            <a:off x="6622604" y="3195450"/>
            <a:ext cx="1507845" cy="18269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4"/>
          <p:cNvSpPr txBox="1"/>
          <p:nvPr>
            <p:ph idx="1" type="body"/>
          </p:nvPr>
        </p:nvSpPr>
        <p:spPr>
          <a:xfrm>
            <a:off x="613400" y="935175"/>
            <a:ext cx="8044500" cy="485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#5 </a:t>
            </a:r>
            <a:r>
              <a:rPr lang="en-US"/>
              <a:t>Be truthful and properly present and use documents, data and other information sources of interest to the Fowler Elementary School District. </a:t>
            </a:r>
            <a:endParaRPr/>
          </a:p>
        </p:txBody>
      </p:sp>
      <p:pic>
        <p:nvPicPr>
          <p:cNvPr descr="C:\Users\nulloa\AppData\Local\Microsoft\Windows\Temporary Internet Files\Content.IE5\3K2ID6IZ\MC900448746[1].jpg" id="131" name="Google Shape;131;p14"/>
          <p:cNvPicPr preferRelativeResize="0"/>
          <p:nvPr/>
        </p:nvPicPr>
        <p:blipFill rotWithShape="1">
          <a:blip r:embed="rId3">
            <a:alphaModFix/>
          </a:blip>
          <a:srcRect b="0" l="0" r="0" t="0"/>
          <a:stretch/>
        </p:blipFill>
        <p:spPr>
          <a:xfrm>
            <a:off x="4117700" y="3948300"/>
            <a:ext cx="3192826" cy="184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txBox="1"/>
          <p:nvPr>
            <p:ph idx="1" type="body"/>
          </p:nvPr>
        </p:nvSpPr>
        <p:spPr>
          <a:xfrm>
            <a:off x="452500" y="914400"/>
            <a:ext cx="8225400" cy="4907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#6  </a:t>
            </a:r>
            <a:r>
              <a:rPr lang="en-US"/>
              <a:t>Conduct themselves in a manner, on or off Fowler Elementary School District property or outside the established contract day, that does not affect the ability of the employee to perform his her job duties</a:t>
            </a:r>
            <a:endParaRPr/>
          </a:p>
        </p:txBody>
      </p:sp>
      <p:pic>
        <p:nvPicPr>
          <p:cNvPr id="138" name="Google Shape;138;p15"/>
          <p:cNvPicPr preferRelativeResize="0"/>
          <p:nvPr/>
        </p:nvPicPr>
        <p:blipFill rotWithShape="1">
          <a:blip r:embed="rId3">
            <a:alphaModFix/>
          </a:blip>
          <a:srcRect b="0" l="0" r="0" t="0"/>
          <a:stretch/>
        </p:blipFill>
        <p:spPr>
          <a:xfrm rot="-10">
            <a:off x="4901007" y="4455054"/>
            <a:ext cx="2755287" cy="1836863"/>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411"/>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idx="1" type="body"/>
          </p:nvPr>
        </p:nvSpPr>
        <p:spPr>
          <a:xfrm>
            <a:off x="492725" y="856075"/>
            <a:ext cx="8255700" cy="3809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800"/>
              <a:buFont typeface="Arial"/>
              <a:buNone/>
            </a:pPr>
            <a:r>
              <a:rPr b="1" lang="en-US" sz="2200">
                <a:latin typeface="Century Gothic"/>
                <a:ea typeface="Century Gothic"/>
                <a:cs typeface="Century Gothic"/>
                <a:sym typeface="Century Gothic"/>
              </a:rPr>
              <a:t>All Fowler Elementary School District #45 employees shall:</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0"/>
              </a:spcBef>
              <a:spcAft>
                <a:spcPts val="0"/>
              </a:spcAft>
              <a:buClr>
                <a:schemeClr val="dk1"/>
              </a:buClr>
              <a:buSzPts val="3200"/>
              <a:buNone/>
            </a:pPr>
            <a:r>
              <a:rPr b="1" lang="en-US"/>
              <a:t>#7 </a:t>
            </a:r>
            <a:r>
              <a:rPr lang="en-US"/>
              <a:t>Maintain confidentiality in all manners pertinent to the Fowler Elementary School District including but not limited to local, state and federal policies.</a:t>
            </a:r>
            <a:endParaRPr/>
          </a:p>
          <a:p>
            <a:pPr indent="0" lvl="0" marL="0" rtl="0" algn="l">
              <a:lnSpc>
                <a:spcPct val="100000"/>
              </a:lnSpc>
              <a:spcBef>
                <a:spcPts val="640"/>
              </a:spcBef>
              <a:spcAft>
                <a:spcPts val="0"/>
              </a:spcAft>
              <a:buClr>
                <a:schemeClr val="dk1"/>
              </a:buClr>
              <a:buSzPts val="3200"/>
              <a:buNone/>
            </a:pPr>
            <a:r>
              <a:t/>
            </a:r>
            <a:endParaRPr/>
          </a:p>
          <a:p>
            <a:pPr indent="0" lvl="0" marL="0" rtl="0" algn="l">
              <a:lnSpc>
                <a:spcPct val="100000"/>
              </a:lnSpc>
              <a:spcBef>
                <a:spcPts val="640"/>
              </a:spcBef>
              <a:spcAft>
                <a:spcPts val="0"/>
              </a:spcAft>
              <a:buClr>
                <a:schemeClr val="dk1"/>
              </a:buClr>
              <a:buSzPts val="3200"/>
              <a:buNone/>
            </a:pPr>
            <a:r>
              <a:t/>
            </a:r>
            <a:endParaRPr/>
          </a:p>
        </p:txBody>
      </p:sp>
      <p:pic>
        <p:nvPicPr>
          <p:cNvPr id="145" name="Google Shape;145;p16" title="Breach Of Confidentiality - Free of Charge Creative Commons ..."/>
          <p:cNvPicPr preferRelativeResize="0"/>
          <p:nvPr/>
        </p:nvPicPr>
        <p:blipFill rotWithShape="1">
          <a:blip r:embed="rId3">
            <a:alphaModFix/>
          </a:blip>
          <a:srcRect b="0" l="0" r="0" t="0"/>
          <a:stretch/>
        </p:blipFill>
        <p:spPr>
          <a:xfrm rot="1300722">
            <a:off x="5081415" y="3903987"/>
            <a:ext cx="3250197" cy="213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COC Board Presentatio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2011-06-10T17:54:03Z</dcterms:created>
  <dc:creator>fesd</dc:creator>
</cp:coreProperties>
</file>