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y="9753600" cx="13004800"/>
  <p:notesSz cx="6858000" cy="9144000"/>
  <p:embeddedFontLst>
    <p:embeddedFont>
      <p:font typeface="Helvetica Neu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747775"/>
          </p15:clr>
        </p15:guide>
        <p15:guide id="2" pos="4096">
          <p15:clr>
            <a:srgbClr val="747775"/>
          </p15:clr>
        </p15:guide>
      </p15:sldGuideLst>
    </p:ext>
    <p:ext uri="GoogleSlidesCustomDataVersion2">
      <go:slidesCustomData xmlns:go="http://customooxmlschemas.google.com/" r:id="rId42" roundtripDataSignature="AMtx7mg0K8eXNDTasi/EY0bs1I2jBjj8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37EB956-A654-44BD-B109-62966A808F23}">
  <a:tblStyle styleId="{537EB956-A654-44BD-B109-62966A808F2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3.xml"/><Relationship Id="rId42" Type="http://customschemas.google.com/relationships/presentationmetadata" Target="meta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9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984d6c764e_1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g3984d6c764e_1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d379ccf44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ad379ccf44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d379ccf44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ad379ccf44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ad379ccf44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ad379ccf44_0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d379ccf44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ad379ccf44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ad379ccf44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ad379ccf44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d379ccf44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ad379ccf44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ad379ccf44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ad379ccf44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895c1098c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g38895c1098c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9fa2f5d2f9_1_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g39fa2f5d2f9_1_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9fa2f5d2f9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g39fa2f5d2f9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8ad9d8aeb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g38ad9d8aeb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e91ea2c91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g3ae91ea2c91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bee45dd48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36bee45dd4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f27fc5736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g38f27fc5736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8ac0174188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g38ac0174188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88407b638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388407b638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984d6c764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g3984d6c764e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d1eab7bbe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d1eab7bbe_0_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d1eab7bbe_0_1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d1eab7bbe_0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ad1eab7bbe_0_2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ad1eab7bbe_0_2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ad379ccf44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g3ad379ccf44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ad379ccf44_0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ad379ccf44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d379ccf44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ad379ccf44_0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ad1eab7bbe_0_188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ad1eab7bbe_0_190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9" name="Google Shape;49;g3ad1eab7bbe_0_190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50" name="Google Shape;50;g3ad1eab7bbe_0_190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ad1eab7bbe_0_194"/>
          <p:cNvSpPr/>
          <p:nvPr>
            <p:ph idx="2" type="pic"/>
          </p:nvPr>
        </p:nvSpPr>
        <p:spPr>
          <a:xfrm>
            <a:off x="7581900" y="2628900"/>
            <a:ext cx="4317300" cy="64896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g3ad1eab7bbe_0_194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" name="Google Shape;54;g3ad1eab7bbe_0_194"/>
          <p:cNvSpPr txBox="1"/>
          <p:nvPr>
            <p:ph idx="1" type="body"/>
          </p:nvPr>
        </p:nvSpPr>
        <p:spPr>
          <a:xfrm>
            <a:off x="1104900" y="3022600"/>
            <a:ext cx="53976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55" name="Google Shape;55;g3ad1eab7bbe_0_194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d1eab7bbe_0_199"/>
          <p:cNvSpPr txBox="1"/>
          <p:nvPr>
            <p:ph type="title"/>
          </p:nvPr>
        </p:nvSpPr>
        <p:spPr>
          <a:xfrm>
            <a:off x="1104900" y="3098800"/>
            <a:ext cx="10794900" cy="3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" name="Google Shape;58;g3ad1eab7bbe_0_199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ad1eab7bbe_0_202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" name="Google Shape;61;g3ad1eab7bbe_0_202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d1eab7bbe_0_205"/>
          <p:cNvSpPr txBox="1"/>
          <p:nvPr>
            <p:ph idx="1" type="body"/>
          </p:nvPr>
        </p:nvSpPr>
        <p:spPr>
          <a:xfrm>
            <a:off x="1270000" y="6362700"/>
            <a:ext cx="104649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3000"/>
              <a:buFont typeface="Arial"/>
              <a:buNone/>
              <a:defRPr sz="3000"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64" name="Google Shape;64;g3ad1eab7bbe_0_205"/>
          <p:cNvSpPr txBox="1"/>
          <p:nvPr>
            <p:ph idx="2" type="body"/>
          </p:nvPr>
        </p:nvSpPr>
        <p:spPr>
          <a:xfrm>
            <a:off x="1270000" y="4222750"/>
            <a:ext cx="104649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625B48"/>
              </a:buClr>
              <a:buSzPts val="4200"/>
              <a:buFont typeface="Arial"/>
              <a:buNone/>
              <a:defRPr sz="4200"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65" name="Google Shape;65;g3ad1eab7bbe_0_205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ad1eab7bbe_0_209"/>
          <p:cNvSpPr/>
          <p:nvPr>
            <p:ph idx="2" type="pic"/>
          </p:nvPr>
        </p:nvSpPr>
        <p:spPr>
          <a:xfrm>
            <a:off x="4088740" y="1357394"/>
            <a:ext cx="10701900" cy="71346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g3ad1eab7bbe_0_209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g3ad1eab7bbe_0_209"/>
          <p:cNvSpPr txBox="1"/>
          <p:nvPr>
            <p:ph idx="1" type="body"/>
          </p:nvPr>
        </p:nvSpPr>
        <p:spPr>
          <a:xfrm>
            <a:off x="635000" y="4940300"/>
            <a:ext cx="5715000" cy="3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70" name="Google Shape;70;g3ad1eab7bbe_0_209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ad1eab7bbe_0_214"/>
          <p:cNvSpPr txBox="1"/>
          <p:nvPr>
            <p:ph idx="1" type="body"/>
          </p:nvPr>
        </p:nvSpPr>
        <p:spPr>
          <a:xfrm>
            <a:off x="1104900" y="939800"/>
            <a:ext cx="10794900" cy="78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73" name="Google Shape;73;g3ad1eab7bbe_0_214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d1eab7bbe_0_217"/>
          <p:cNvSpPr/>
          <p:nvPr>
            <p:ph idx="2" type="pic"/>
          </p:nvPr>
        </p:nvSpPr>
        <p:spPr>
          <a:xfrm>
            <a:off x="-79023" y="-126408"/>
            <a:ext cx="15544800" cy="103632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g3ad1eab7bbe_0_217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" name="Google Shape;13;p47"/>
          <p:cNvSpPr txBox="1"/>
          <p:nvPr>
            <p:ph idx="1" type="body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/>
          <p:nvPr>
            <p:ph idx="2" type="pic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48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8" name="Google Shape;18;p48"/>
          <p:cNvSpPr txBox="1"/>
          <p:nvPr>
            <p:ph idx="1" type="body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3"/>
          <p:cNvSpPr txBox="1"/>
          <p:nvPr>
            <p:ph idx="1" type="body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5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8" name="Google Shape;28;p55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/>
          <p:nvPr>
            <p:ph idx="1" type="body"/>
          </p:nvPr>
        </p:nvSpPr>
        <p:spPr>
          <a:xfrm>
            <a:off x="1270000" y="6362700"/>
            <a:ext cx="10464800" cy="575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3000"/>
              <a:buFont typeface="Arial"/>
              <a:buNone/>
              <a:defRPr sz="3000"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31" name="Google Shape;31;p49"/>
          <p:cNvSpPr txBox="1"/>
          <p:nvPr>
            <p:ph idx="2" type="body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625B48"/>
              </a:buClr>
              <a:buSzPts val="4200"/>
              <a:buFont typeface="Arial"/>
              <a:buNone/>
              <a:defRPr sz="4200"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32" name="Google Shape;32;p49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2"/>
          <p:cNvSpPr/>
          <p:nvPr>
            <p:ph idx="2" type="pic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2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" name="Google Shape;36;p52"/>
          <p:cNvSpPr txBox="1"/>
          <p:nvPr>
            <p:ph idx="1" type="body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37" name="Google Shape;37;p52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4"/>
          <p:cNvSpPr/>
          <p:nvPr>
            <p:ph idx="2" type="pic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54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/>
          <p:nvPr>
            <p:ph idx="1" type="body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0039" lvl="5" marL="2743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0039" lvl="6" marL="3200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0040" lvl="7" marL="3657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0040" lvl="8" marL="4114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5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5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ad1eab7bbe_0_184"/>
          <p:cNvSpPr txBox="1"/>
          <p:nvPr>
            <p:ph idx="1" type="body"/>
          </p:nvPr>
        </p:nvSpPr>
        <p:spPr>
          <a:xfrm>
            <a:off x="1104900" y="939800"/>
            <a:ext cx="10794900" cy="78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0040" lvl="0" marL="4572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0039" lvl="5" marL="27432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0039" lvl="6" marL="32004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0040" lvl="7" marL="36576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0040" lvl="8" marL="4114800" marR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g3ad1eab7bbe_0_184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g3ad1eab7bbe_0_184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jpg"/><Relationship Id="rId10" Type="http://schemas.openxmlformats.org/officeDocument/2006/relationships/image" Target="../media/image56.jpg"/><Relationship Id="rId13" Type="http://schemas.openxmlformats.org/officeDocument/2006/relationships/image" Target="../media/image59.jpg"/><Relationship Id="rId1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47.jpg"/><Relationship Id="rId15" Type="http://schemas.openxmlformats.org/officeDocument/2006/relationships/image" Target="../media/image48.jpg"/><Relationship Id="rId14" Type="http://schemas.openxmlformats.org/officeDocument/2006/relationships/image" Target="../media/image55.jpg"/><Relationship Id="rId16" Type="http://schemas.openxmlformats.org/officeDocument/2006/relationships/image" Target="../media/image42.jpg"/><Relationship Id="rId5" Type="http://schemas.openxmlformats.org/officeDocument/2006/relationships/image" Target="../media/image53.jpg"/><Relationship Id="rId6" Type="http://schemas.openxmlformats.org/officeDocument/2006/relationships/image" Target="../media/image49.jpg"/><Relationship Id="rId7" Type="http://schemas.openxmlformats.org/officeDocument/2006/relationships/image" Target="../media/image54.jpg"/><Relationship Id="rId8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4.jpg"/><Relationship Id="rId5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jpg"/><Relationship Id="rId10" Type="http://schemas.openxmlformats.org/officeDocument/2006/relationships/image" Target="../media/image37.jp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33.jpg"/><Relationship Id="rId9" Type="http://schemas.openxmlformats.org/officeDocument/2006/relationships/image" Target="../media/image36.jpg"/><Relationship Id="rId5" Type="http://schemas.openxmlformats.org/officeDocument/2006/relationships/image" Target="../media/image34.jpg"/><Relationship Id="rId6" Type="http://schemas.openxmlformats.org/officeDocument/2006/relationships/image" Target="../media/image32.jpg"/><Relationship Id="rId7" Type="http://schemas.openxmlformats.org/officeDocument/2006/relationships/image" Target="../media/image46.jpg"/><Relationship Id="rId8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4.jpg"/><Relationship Id="rId5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4.jpg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1" name="Google Shape;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" y="0"/>
            <a:ext cx="13263113" cy="13263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2" name="Google Shape;8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4900" y="708676"/>
            <a:ext cx="10795000" cy="478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5">
            <a:alphaModFix/>
          </a:blip>
          <a:srcRect b="3034" l="0" r="0" t="3034"/>
          <a:stretch/>
        </p:blipFill>
        <p:spPr>
          <a:xfrm>
            <a:off x="2090145" y="7162277"/>
            <a:ext cx="8824510" cy="320794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2786919" y="5582357"/>
            <a:ext cx="76893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accent3"/>
                </a:solidFill>
              </a:rPr>
              <a:t>December 9</a:t>
            </a:r>
            <a:r>
              <a:rPr b="0" i="0" lang="en-US" sz="4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2025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4000"/>
              <a:buFont typeface="Arial"/>
              <a:buNone/>
            </a:pPr>
            <a:r>
              <a:rPr lang="en-US" sz="2800">
                <a:solidFill>
                  <a:schemeClr val="accent3"/>
                </a:solidFill>
              </a:rPr>
              <a:t>7:00 PM Rimrock Library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984d6c764e_1_7"/>
          <p:cNvPicPr preferRelativeResize="0"/>
          <p:nvPr/>
        </p:nvPicPr>
        <p:blipFill rotWithShape="1">
          <a:blip r:embed="rId3">
            <a:alphaModFix/>
          </a:blip>
          <a:srcRect b="0" l="4333" r="0" t="0"/>
          <a:stretch/>
        </p:blipFill>
        <p:spPr>
          <a:xfrm>
            <a:off x="263013" y="1512013"/>
            <a:ext cx="12478776" cy="67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984d6c764e_1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d379ccf44_0_1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g3ad379ccf44_0_1"/>
          <p:cNvPicPr preferRelativeResize="0"/>
          <p:nvPr/>
        </p:nvPicPr>
        <p:blipFill rotWithShape="1">
          <a:blip r:embed="rId3">
            <a:alphaModFix/>
          </a:blip>
          <a:srcRect b="0" l="3372" r="0" t="0"/>
          <a:stretch/>
        </p:blipFill>
        <p:spPr>
          <a:xfrm>
            <a:off x="655751" y="1154275"/>
            <a:ext cx="11693300" cy="81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ad379ccf44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738" y="223448"/>
            <a:ext cx="1901325" cy="8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ad379ccf44_0_7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g3ad379ccf4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588" y="1495000"/>
            <a:ext cx="11609625" cy="7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ad379ccf4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ad379ccf44_0_13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g3ad379ccf44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00" y="1405825"/>
            <a:ext cx="12032299" cy="82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ad379ccf44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d379ccf44_0_19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g3ad379ccf44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50" y="1490125"/>
            <a:ext cx="12011000" cy="81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ad379ccf44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ad379ccf44_0_25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g3ad379ccf44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" y="1504002"/>
            <a:ext cx="11899900" cy="81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ad379ccf44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d379ccf44_0_31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g3ad379ccf44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62" y="1481462"/>
            <a:ext cx="11623175" cy="799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ad379ccf44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d379ccf44_0_37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g3ad379ccf44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13" y="1431100"/>
            <a:ext cx="11877075" cy="812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ad379ccf44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8895c1098c_0_16"/>
          <p:cNvSpPr txBox="1"/>
          <p:nvPr>
            <p:ph idx="4294967295" type="title"/>
          </p:nvPr>
        </p:nvSpPr>
        <p:spPr>
          <a:xfrm>
            <a:off x="1104950" y="458050"/>
            <a:ext cx="107949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Upcoming Elementary Events</a:t>
            </a:r>
            <a:endParaRPr b="1" sz="3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g38895c1098c_0_16"/>
          <p:cNvSpPr txBox="1"/>
          <p:nvPr/>
        </p:nvSpPr>
        <p:spPr>
          <a:xfrm>
            <a:off x="851850" y="1899600"/>
            <a:ext cx="11372100" cy="6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41414"/>
                </a:solidFill>
              </a:rPr>
              <a:t>12/17: Winter Music Concert - Treats and Tunes</a:t>
            </a:r>
            <a:br>
              <a:rPr lang="en-US" sz="3000">
                <a:solidFill>
                  <a:srgbClr val="141414"/>
                </a:solidFill>
              </a:rPr>
            </a:br>
            <a:r>
              <a:rPr lang="en-US" sz="3000">
                <a:solidFill>
                  <a:srgbClr val="141414"/>
                </a:solidFill>
              </a:rPr>
              <a:t>	-	Starts promptly at 6 in the Rimrock Auditorium</a:t>
            </a:r>
            <a:endParaRPr sz="3000">
              <a:solidFill>
                <a:srgbClr val="141414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41414"/>
                </a:solidFill>
              </a:rPr>
              <a:t>12/18: Last Day before Break</a:t>
            </a:r>
            <a:endParaRPr sz="3000">
              <a:solidFill>
                <a:srgbClr val="141414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41414"/>
                </a:solidFill>
              </a:rPr>
              <a:t>01/05: First Day back from Break</a:t>
            </a:r>
            <a:endParaRPr sz="3000">
              <a:solidFill>
                <a:srgbClr val="141414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41414"/>
                </a:solidFill>
              </a:rPr>
              <a:t>01/08: Report Cards sent home</a:t>
            </a:r>
            <a:endParaRPr sz="3000">
              <a:solidFill>
                <a:srgbClr val="141414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4141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25B4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25B48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9fa2f5d2f9_1_89"/>
          <p:cNvSpPr txBox="1"/>
          <p:nvPr>
            <p:ph type="title"/>
          </p:nvPr>
        </p:nvSpPr>
        <p:spPr>
          <a:xfrm>
            <a:off x="3762450" y="571500"/>
            <a:ext cx="3393900" cy="10689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 u="sng">
                <a:solidFill>
                  <a:srgbClr val="141414"/>
                </a:solidFill>
              </a:rPr>
              <a:t>GVE</a:t>
            </a:r>
            <a:endParaRPr b="1" sz="4700" u="sng">
              <a:solidFill>
                <a:srgbClr val="141414"/>
              </a:solidFill>
            </a:endParaRPr>
          </a:p>
        </p:txBody>
      </p:sp>
      <p:pic>
        <p:nvPicPr>
          <p:cNvPr id="227" name="Google Shape;227;g39fa2f5d2f9_1_89"/>
          <p:cNvPicPr preferRelativeResize="0"/>
          <p:nvPr/>
        </p:nvPicPr>
        <p:blipFill rotWithShape="1">
          <a:blip r:embed="rId3">
            <a:alphaModFix/>
          </a:blip>
          <a:srcRect b="53607" l="0" r="0" t="0"/>
          <a:stretch/>
        </p:blipFill>
        <p:spPr>
          <a:xfrm>
            <a:off x="7570583" y="117301"/>
            <a:ext cx="3196572" cy="197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9fa2f5d2f9_1_89"/>
          <p:cNvPicPr preferRelativeResize="0"/>
          <p:nvPr/>
        </p:nvPicPr>
        <p:blipFill rotWithShape="1">
          <a:blip r:embed="rId4">
            <a:alphaModFix/>
          </a:blip>
          <a:srcRect b="27018" l="0" r="0" t="24655"/>
          <a:stretch/>
        </p:blipFill>
        <p:spPr>
          <a:xfrm>
            <a:off x="36888" y="6655725"/>
            <a:ext cx="4500922" cy="290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9fa2f5d2f9_1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464" y="6127224"/>
            <a:ext cx="2403195" cy="320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9fa2f5d2f9_1_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0112" y="2274768"/>
            <a:ext cx="1848235" cy="246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9fa2f5d2f9_1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2454" y="1882492"/>
            <a:ext cx="2901699" cy="2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9fa2f5d2f9_1_89"/>
          <p:cNvPicPr preferRelativeResize="0"/>
          <p:nvPr/>
        </p:nvPicPr>
        <p:blipFill rotWithShape="1">
          <a:blip r:embed="rId8">
            <a:alphaModFix/>
          </a:blip>
          <a:srcRect b="41728" l="0" r="0" t="0"/>
          <a:stretch/>
        </p:blipFill>
        <p:spPr>
          <a:xfrm>
            <a:off x="7940670" y="4919279"/>
            <a:ext cx="2717760" cy="211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9fa2f5d2f9_1_89"/>
          <p:cNvPicPr preferRelativeResize="0"/>
          <p:nvPr/>
        </p:nvPicPr>
        <p:blipFill rotWithShape="1">
          <a:blip r:embed="rId9">
            <a:alphaModFix/>
          </a:blip>
          <a:srcRect b="21980" l="0" r="0" t="14324"/>
          <a:stretch/>
        </p:blipFill>
        <p:spPr>
          <a:xfrm>
            <a:off x="5428370" y="4420528"/>
            <a:ext cx="1583623" cy="134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9fa2f5d2f9_1_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29675" y="3138995"/>
            <a:ext cx="2175148" cy="290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9fa2f5d2f9_1_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2677" y="33575"/>
            <a:ext cx="1952151" cy="26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9fa2f5d2f9_1_8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6525" y="-3"/>
            <a:ext cx="3393744" cy="452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9fa2f5d2f9_1_8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941175" y="6541750"/>
            <a:ext cx="2175147" cy="278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9fa2f5d2f9_1_8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56059" y="2451153"/>
            <a:ext cx="1583616" cy="211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9fa2f5d2f9_1_89"/>
          <p:cNvPicPr preferRelativeResize="0"/>
          <p:nvPr/>
        </p:nvPicPr>
        <p:blipFill rotWithShape="1">
          <a:blip r:embed="rId15">
            <a:alphaModFix/>
          </a:blip>
          <a:srcRect b="29764" l="0" r="0" t="17075"/>
          <a:stretch/>
        </p:blipFill>
        <p:spPr>
          <a:xfrm>
            <a:off x="8268386" y="7525302"/>
            <a:ext cx="2403188" cy="170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9fa2f5d2f9_1_89"/>
          <p:cNvPicPr preferRelativeResize="0"/>
          <p:nvPr/>
        </p:nvPicPr>
        <p:blipFill rotWithShape="1">
          <a:blip r:embed="rId16">
            <a:alphaModFix/>
          </a:blip>
          <a:srcRect b="21488" l="0" r="0" t="32398"/>
          <a:stretch/>
        </p:blipFill>
        <p:spPr>
          <a:xfrm>
            <a:off x="-12" y="4797314"/>
            <a:ext cx="4925471" cy="170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9" name="Google Shape;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79770" y="-7359650"/>
            <a:ext cx="17665700" cy="17653003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40000"/>
              </a:srgbClr>
            </a:outerShdw>
          </a:effectLst>
        </p:spPr>
      </p:pic>
      <p:sp>
        <p:nvSpPr>
          <p:cNvPr id="90" name="Google Shape;90;p21"/>
          <p:cNvSpPr/>
          <p:nvPr/>
        </p:nvSpPr>
        <p:spPr>
          <a:xfrm>
            <a:off x="3953437" y="9501"/>
            <a:ext cx="7063800" cy="1706100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1" name="Google Shape;91;p21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/>
          <p:nvPr/>
        </p:nvSpPr>
        <p:spPr>
          <a:xfrm>
            <a:off x="1981933" y="9501"/>
            <a:ext cx="1800900" cy="1706100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3" name="Google Shape;9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1"/>
          <p:cNvSpPr txBox="1"/>
          <p:nvPr>
            <p:ph idx="4294967295" type="title"/>
          </p:nvPr>
        </p:nvSpPr>
        <p:spPr>
          <a:xfrm>
            <a:off x="1104900" y="1979914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EFD283"/>
                </a:solidFill>
              </a:rPr>
              <a:t>Rimrock </a:t>
            </a:r>
            <a:r>
              <a:rPr b="0" i="0" lang="en-US" sz="66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Principal Report</a:t>
            </a:r>
            <a:endParaRPr b="0" i="0" sz="6600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1"/>
          <p:cNvSpPr txBox="1"/>
          <p:nvPr>
            <p:ph idx="4294967295" type="body"/>
          </p:nvPr>
        </p:nvSpPr>
        <p:spPr>
          <a:xfrm>
            <a:off x="697700" y="4194425"/>
            <a:ext cx="113718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40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sng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rPr b="0" i="1" lang="en-US" sz="10305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fa2f5d2f9_1_0"/>
          <p:cNvSpPr txBox="1"/>
          <p:nvPr>
            <p:ph idx="4294967295" type="title"/>
          </p:nvPr>
        </p:nvSpPr>
        <p:spPr>
          <a:xfrm>
            <a:off x="1104950" y="458050"/>
            <a:ext cx="107949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GVE Staff Spotlight</a:t>
            </a:r>
            <a:endParaRPr b="1" sz="3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g39fa2f5d2f9_1_0"/>
          <p:cNvPicPr preferRelativeResize="0"/>
          <p:nvPr/>
        </p:nvPicPr>
        <p:blipFill rotWithShape="1">
          <a:blip r:embed="rId3">
            <a:alphaModFix/>
          </a:blip>
          <a:srcRect b="10320" l="0" r="4324" t="14293"/>
          <a:stretch/>
        </p:blipFill>
        <p:spPr>
          <a:xfrm>
            <a:off x="181588" y="1385050"/>
            <a:ext cx="12641620" cy="74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ad9d8aeb8_0_0"/>
          <p:cNvSpPr txBox="1"/>
          <p:nvPr>
            <p:ph idx="4294967295" type="title"/>
          </p:nvPr>
        </p:nvSpPr>
        <p:spPr>
          <a:xfrm>
            <a:off x="1104950" y="481550"/>
            <a:ext cx="107949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 - Hay ride to the Bruneau Park </a:t>
            </a:r>
            <a:r>
              <a:rPr b="1" lang="en-US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(Mr. Bachman)</a:t>
            </a:r>
            <a:endParaRPr b="1" sz="2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Annual Christmas Tree Lighting</a:t>
            </a: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g38ad9d8aeb8_0_0"/>
          <p:cNvSpPr txBox="1"/>
          <p:nvPr>
            <p:ph idx="1" type="body"/>
          </p:nvPr>
        </p:nvSpPr>
        <p:spPr>
          <a:xfrm>
            <a:off x="1104900" y="1873100"/>
            <a:ext cx="10794900" cy="68646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g38ad9d8aeb8_0_0" title="IMG_412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5" y="1692050"/>
            <a:ext cx="5644498" cy="423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8ad9d8aeb8_0_0" title="IMG_413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124" y="1692049"/>
            <a:ext cx="6161975" cy="462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8ad9d8aeb8_0_0" title="IMG_412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8549" y="5285325"/>
            <a:ext cx="6975678" cy="39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ae91ea2c91_0_3"/>
          <p:cNvSpPr txBox="1"/>
          <p:nvPr>
            <p:ph idx="4294967295" type="title"/>
          </p:nvPr>
        </p:nvSpPr>
        <p:spPr>
          <a:xfrm>
            <a:off x="5329313" y="546400"/>
            <a:ext cx="37239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 fontScale="90000"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b="1" lang="en-US"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 Staff Spotlight </a:t>
            </a:r>
            <a:endParaRPr b="1" sz="3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g3ae91ea2c91_0_3"/>
          <p:cNvSpPr txBox="1"/>
          <p:nvPr>
            <p:ph idx="1" type="body"/>
          </p:nvPr>
        </p:nvSpPr>
        <p:spPr>
          <a:xfrm>
            <a:off x="1104900" y="1567725"/>
            <a:ext cx="10794900" cy="7170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g3ae91ea2c91_0_3" title="IMG_343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25" y="1874124"/>
            <a:ext cx="2554100" cy="30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ae91ea2c91_0_3" title="IMG_342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3775" y="228841"/>
            <a:ext cx="3598175" cy="398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ae91ea2c91_0_3" title="IMG_341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4675" y="1567725"/>
            <a:ext cx="3723925" cy="43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ae91ea2c91_0_3" title="IMG_3430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5192" y="3895200"/>
            <a:ext cx="4540634" cy="34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ae91ea2c91_0_3" title="IMG_4028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94855" y="7300673"/>
            <a:ext cx="2937100" cy="22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ae91ea2c91_0_3" title="IMG_4011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4850" y="2953575"/>
            <a:ext cx="3598174" cy="269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ae91ea2c91_0_3" title="IMG_3428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9025" y="4876800"/>
            <a:ext cx="4338650" cy="468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ae91ea2c91_0_3" title="IMG_3431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7677" y="5662600"/>
            <a:ext cx="5007174" cy="375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ae91ea2c91_0_3" title="IMG_4008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89275" y="546400"/>
            <a:ext cx="3225400" cy="2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ae91ea2c91_0_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9488" y="228850"/>
            <a:ext cx="1719787" cy="16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76" name="Google Shape;2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65021" y="-7315010"/>
            <a:ext cx="17665702" cy="17653001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40000"/>
              </a:srgbClr>
            </a:outerShdw>
          </a:effectLst>
        </p:spPr>
      </p:pic>
      <p:sp>
        <p:nvSpPr>
          <p:cNvPr id="277" name="Google Shape;277;p27"/>
          <p:cNvSpPr/>
          <p:nvPr/>
        </p:nvSpPr>
        <p:spPr>
          <a:xfrm>
            <a:off x="3953437" y="9501"/>
            <a:ext cx="7063908" cy="1706233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278" name="Google Shape;278;p27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/>
          <p:nvPr/>
        </p:nvSpPr>
        <p:spPr>
          <a:xfrm>
            <a:off x="1981933" y="9501"/>
            <a:ext cx="1800836" cy="1706233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280" name="Google Shape;28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>
            <p:ph idx="4294967295" type="title"/>
          </p:nvPr>
        </p:nvSpPr>
        <p:spPr>
          <a:xfrm>
            <a:off x="1104900" y="1979914"/>
            <a:ext cx="10795000" cy="2362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Superintendent Report</a:t>
            </a:r>
            <a:endParaRPr b="0" i="0" sz="6600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7"/>
          <p:cNvSpPr txBox="1"/>
          <p:nvPr>
            <p:ph idx="4294967295" type="body"/>
          </p:nvPr>
        </p:nvSpPr>
        <p:spPr>
          <a:xfrm>
            <a:off x="697700" y="4194425"/>
            <a:ext cx="113718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3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2548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Rimrock JR/SR High</a:t>
            </a:r>
            <a:r>
              <a:rPr b="0" i="1" lang="en-US" sz="34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sng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rPr b="0" i="1" lang="en-US" sz="10305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7"/>
          <p:cNvSpPr txBox="1"/>
          <p:nvPr/>
        </p:nvSpPr>
        <p:spPr>
          <a:xfrm>
            <a:off x="1626010" y="1387318"/>
            <a:ext cx="8885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6bee45dd48_0_1"/>
          <p:cNvSpPr txBox="1"/>
          <p:nvPr>
            <p:ph type="title"/>
          </p:nvPr>
        </p:nvSpPr>
        <p:spPr>
          <a:xfrm>
            <a:off x="1104950" y="990600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Superintendent Report</a:t>
            </a:r>
            <a:endParaRPr b="1" sz="40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g36bee45dd48_0_1"/>
          <p:cNvSpPr txBox="1"/>
          <p:nvPr>
            <p:ph idx="1" type="body"/>
          </p:nvPr>
        </p:nvSpPr>
        <p:spPr>
          <a:xfrm>
            <a:off x="2450250" y="2561600"/>
            <a:ext cx="7845600" cy="6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44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Char char="•"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Policy Committee Report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Char char="•"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Monthly Finance Report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Char char="•"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Operations Report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45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45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f27fc5736_0_5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35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Series 8000 &amp; 9000 - Reviewed in November</a:t>
            </a:r>
            <a:endParaRPr b="1" sz="35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35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available for Review on Share Drive</a:t>
            </a:r>
            <a:endParaRPr b="1" sz="35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g38f27fc5736_0_5"/>
          <p:cNvSpPr txBox="1"/>
          <p:nvPr>
            <p:ph idx="1" type="body"/>
          </p:nvPr>
        </p:nvSpPr>
        <p:spPr>
          <a:xfrm>
            <a:off x="1104900" y="2701000"/>
            <a:ext cx="10794900" cy="60366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4141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3200"/>
              </a:spcBef>
              <a:spcAft>
                <a:spcPts val="0"/>
              </a:spcAft>
              <a:buClr>
                <a:srgbClr val="141414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1414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8000 and 9000 Series, along with 3380 were reviewed at the November board meeting. </a:t>
            </a:r>
            <a:endParaRPr sz="3000">
              <a:solidFill>
                <a:srgbClr val="14141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4141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3200"/>
              </a:spcBef>
              <a:spcAft>
                <a:spcPts val="0"/>
              </a:spcAft>
              <a:buClr>
                <a:srgbClr val="141414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1414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are ready for approval as listed in Action Items II in the Agenda.</a:t>
            </a:r>
            <a:endParaRPr sz="3000">
              <a:solidFill>
                <a:srgbClr val="14141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type="title"/>
          </p:nvPr>
        </p:nvSpPr>
        <p:spPr>
          <a:xfrm>
            <a:off x="5387907" y="619050"/>
            <a:ext cx="65370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000"/>
              <a:buFont typeface="Arial"/>
              <a:buNone/>
            </a:pPr>
            <a:r>
              <a:rPr b="1" lang="en-US" sz="27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Monthly Financial Report –  November 30</a:t>
            </a:r>
            <a:endParaRPr b="1" sz="27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43"/>
          <p:cNvSpPr txBox="1"/>
          <p:nvPr>
            <p:ph idx="1" type="body"/>
          </p:nvPr>
        </p:nvSpPr>
        <p:spPr>
          <a:xfrm>
            <a:off x="280825" y="619050"/>
            <a:ext cx="5259000" cy="87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i="1" lang="en-US" sz="1700">
                <a:solidFill>
                  <a:srgbClr val="0C1631"/>
                </a:solidFill>
              </a:rPr>
              <a:t> (Target goal for </a:t>
            </a:r>
            <a:r>
              <a:rPr i="1" lang="en-US" sz="1700">
                <a:solidFill>
                  <a:srgbClr val="0C1631"/>
                </a:solidFill>
              </a:rPr>
              <a:t>November 30 is</a:t>
            </a:r>
            <a:r>
              <a:rPr i="1" lang="en-US" sz="1700">
                <a:solidFill>
                  <a:srgbClr val="0C1631"/>
                </a:solidFill>
              </a:rPr>
              <a:t> 41% in the YTD </a:t>
            </a:r>
            <a:r>
              <a:rPr i="1" lang="en-US" sz="1700">
                <a:solidFill>
                  <a:srgbClr val="0C1631"/>
                </a:solidFill>
              </a:rPr>
              <a:t>Total </a:t>
            </a:r>
            <a:r>
              <a:rPr i="1" lang="en-US" sz="1700">
                <a:solidFill>
                  <a:srgbClr val="0C1631"/>
                </a:solidFill>
              </a:rPr>
              <a:t>Column for both Revenue and Expenditures)</a:t>
            </a:r>
            <a:endParaRPr b="1" i="1" sz="1700" u="sng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b="1" sz="1700" u="sng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1700" u="sng">
                <a:solidFill>
                  <a:srgbClr val="0C1631"/>
                </a:solidFill>
                <a:latin typeface="Arial"/>
                <a:ea typeface="Arial"/>
                <a:cs typeface="Arial"/>
                <a:sym typeface="Arial"/>
              </a:rPr>
              <a:t>REVENUES</a:t>
            </a:r>
            <a:r>
              <a:rPr lang="en-US" sz="1700">
                <a:solidFill>
                  <a:srgbClr val="0C1631"/>
                </a:solidFill>
              </a:rPr>
              <a:t> (Total Revenues for Sept. - 63%)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Rental of Facilities - Daycare - 814%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Other Local (617%) -  Greenhouse Grant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State Based Apportionment - (80%) - Payment from the State (Front loaded payment)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Other State School Support (125%) - State Facilities Fund $ put here</a:t>
            </a:r>
            <a:endParaRPr b="1" sz="1700" u="sng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1700" u="sng">
                <a:solidFill>
                  <a:srgbClr val="0C1631"/>
                </a:solidFill>
                <a:latin typeface="Arial"/>
                <a:ea typeface="Arial"/>
                <a:cs typeface="Arial"/>
                <a:sym typeface="Arial"/>
              </a:rPr>
              <a:t>EXPENDITURES</a:t>
            </a:r>
            <a:r>
              <a:rPr lang="en-US" sz="1700">
                <a:solidFill>
                  <a:srgbClr val="0C1631"/>
                </a:solidFill>
              </a:rPr>
              <a:t> (Total Expenses 29%)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Special Service Program - 45% (OT/Speech/SLP)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Board of Educ. Prog. (90%) - Annual Insurance Payment, Workmans Comp., Fees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District Admin - 43%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Business Operations - 44%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District Vehicle (83%) - New PU</a:t>
            </a:r>
            <a:endParaRPr sz="1700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1700" u="sng">
                <a:solidFill>
                  <a:srgbClr val="0C1631"/>
                </a:solidFill>
              </a:rPr>
              <a:t>FUND BALANCE</a:t>
            </a:r>
            <a:endParaRPr b="1" sz="1700" u="sng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290-Food Service - </a:t>
            </a:r>
            <a:r>
              <a:rPr lang="en-US" sz="1700">
                <a:solidFill>
                  <a:srgbClr val="FF0000"/>
                </a:solidFill>
              </a:rPr>
              <a:t>$34,522.67</a:t>
            </a:r>
            <a:endParaRPr sz="17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1600">
              <a:solidFill>
                <a:srgbClr val="0C1631"/>
              </a:solidFill>
            </a:endParaRPr>
          </a:p>
        </p:txBody>
      </p:sp>
      <p:pic>
        <p:nvPicPr>
          <p:cNvPr id="302" name="Google Shape;3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700" y="1215950"/>
            <a:ext cx="6876824" cy="7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ac0174188_0_11"/>
          <p:cNvSpPr txBox="1"/>
          <p:nvPr>
            <p:ph type="title"/>
          </p:nvPr>
        </p:nvSpPr>
        <p:spPr>
          <a:xfrm>
            <a:off x="1104950" y="1237950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Operations - </a:t>
            </a:r>
            <a:r>
              <a:rPr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 Manager Report</a:t>
            </a:r>
            <a:endParaRPr sz="40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g38ac0174188_0_11"/>
          <p:cNvSpPr txBox="1"/>
          <p:nvPr>
            <p:ph idx="1" type="body"/>
          </p:nvPr>
        </p:nvSpPr>
        <p:spPr>
          <a:xfrm>
            <a:off x="1104950" y="2406450"/>
            <a:ext cx="10794900" cy="6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 Balance: Food Service - $34,522.67 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are not eating lunch (only 20% order lunch @RR)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Personnel salaries remain the same regardless of # of students eating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Forgery and Fraud - $4,250.00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 Replacement -Thomas Bus 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Brad Carpenter, local bid on Source Well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$154,649.00-Purchase Order 71378-$93, 528.00 Bus Fund the rest will come out of general fund-$61,121.00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2026 after July, next year’s budget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g38ac0174188_0_11"/>
          <p:cNvSpPr txBox="1"/>
          <p:nvPr/>
        </p:nvSpPr>
        <p:spPr>
          <a:xfrm>
            <a:off x="-1983325" y="339600"/>
            <a:ext cx="1222500" cy="29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515967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8407b638f_0_0"/>
          <p:cNvSpPr txBox="1"/>
          <p:nvPr>
            <p:ph type="title"/>
          </p:nvPr>
        </p:nvSpPr>
        <p:spPr>
          <a:xfrm>
            <a:off x="1104950" y="414250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Operations - </a:t>
            </a:r>
            <a:r>
              <a:rPr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Grounds-Maintenance Report</a:t>
            </a:r>
            <a:endParaRPr sz="40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g388407b638f_0_0"/>
          <p:cNvSpPr txBox="1"/>
          <p:nvPr>
            <p:ph idx="1" type="body"/>
          </p:nvPr>
        </p:nvSpPr>
        <p:spPr>
          <a:xfrm>
            <a:off x="1104950" y="1856400"/>
            <a:ext cx="10794900" cy="60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Completion of security fencing of the RR NW perimeter.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i="1" lang="en-US"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Revised Plan</a:t>
            </a:r>
            <a:r>
              <a:rPr i="1"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Daycare corral </a:t>
            </a:r>
            <a:r>
              <a:rPr i="1"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omitted. Add only one </a:t>
            </a:r>
            <a:r>
              <a:rPr i="1"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security gate between portables</a:t>
            </a: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Estimate received 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Boise River Fence - $15,080 </a:t>
            </a:r>
            <a:r>
              <a:rPr i="1"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(Revised Plan - $8,580)</a:t>
            </a:r>
            <a:endParaRPr i="1"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Anvil Fence - $18,176 </a:t>
            </a:r>
            <a:endParaRPr i="1"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Meridian Fence - $20,722 </a:t>
            </a:r>
            <a:endParaRPr i="1"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Schedule installation -  January and March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3984d6c764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663" y="1016788"/>
            <a:ext cx="7917475" cy="77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d1eab7bbe_0_58"/>
          <p:cNvSpPr txBox="1"/>
          <p:nvPr>
            <p:ph idx="4294967295" type="title"/>
          </p:nvPr>
        </p:nvSpPr>
        <p:spPr>
          <a:xfrm>
            <a:off x="1137475" y="249025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36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Rimrock Academics</a:t>
            </a:r>
            <a:endParaRPr b="1" sz="36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g3ad1eab7bbe_0_58"/>
          <p:cNvSpPr txBox="1"/>
          <p:nvPr/>
        </p:nvSpPr>
        <p:spPr>
          <a:xfrm>
            <a:off x="300375" y="1326500"/>
            <a:ext cx="12262200" cy="10332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Rimrock Vision:</a:t>
            </a:r>
            <a:r>
              <a:rPr lang="en-US" sz="20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 To be the </a:t>
            </a:r>
            <a:r>
              <a:rPr i="1" lang="en-US" sz="2000" u="sng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best </a:t>
            </a:r>
            <a:r>
              <a:rPr lang="en-US" sz="20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small, rural, public Jr-Sr High School in Idaho…</a:t>
            </a:r>
            <a:endParaRPr sz="2000">
              <a:solidFill>
                <a:srgbClr val="274E1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a place our students, staff, graduates and community can be </a:t>
            </a:r>
            <a:r>
              <a:rPr i="1" lang="en-US" sz="2000" u="sng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proud</a:t>
            </a:r>
            <a:r>
              <a:rPr lang="en-US" sz="20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 of!</a:t>
            </a:r>
            <a:endParaRPr sz="2000">
              <a:solidFill>
                <a:srgbClr val="274E1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b="1" lang="en-US" sz="2000">
                <a:solidFill>
                  <a:srgbClr val="212121"/>
                </a:solidFill>
              </a:rPr>
              <a:t>Semester ends 18 Dec 2025</a:t>
            </a:r>
            <a:endParaRPr b="1" sz="20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Grades finalized by 6 Jan 2025</a:t>
            </a:r>
            <a:endParaRPr b="1" sz="16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15 students </a:t>
            </a:r>
            <a:r>
              <a:rPr b="1" lang="en-US" sz="1600">
                <a:solidFill>
                  <a:srgbClr val="212121"/>
                </a:solidFill>
              </a:rPr>
              <a:t>currently</a:t>
            </a:r>
            <a:r>
              <a:rPr b="1" lang="en-US" sz="1600">
                <a:solidFill>
                  <a:srgbClr val="212121"/>
                </a:solidFill>
              </a:rPr>
              <a:t> at-risk for losing one or more credits due to attendance . . . 6 Jan 25 petition deadline</a:t>
            </a:r>
            <a:endParaRPr b="1" sz="1600">
              <a:solidFill>
                <a:srgbClr val="21212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b="1" lang="en-US" sz="2000">
                <a:solidFill>
                  <a:srgbClr val="212121"/>
                </a:solidFill>
              </a:rPr>
              <a:t>Mid-Year MAP Testing underway (most finish this week, makeups next week)</a:t>
            </a:r>
            <a:endParaRPr b="1" sz="20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Results will be shared in January</a:t>
            </a:r>
            <a:endParaRPr b="1" sz="16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Overall Goal: </a:t>
            </a:r>
            <a:r>
              <a:rPr b="1" lang="en-US" sz="1600">
                <a:solidFill>
                  <a:srgbClr val="212121"/>
                </a:solidFill>
              </a:rPr>
              <a:t>Median Growth Score in </a:t>
            </a:r>
            <a:r>
              <a:rPr b="1" lang="en-US" sz="1600">
                <a:solidFill>
                  <a:srgbClr val="38761D"/>
                </a:solidFill>
              </a:rPr>
              <a:t>60th</a:t>
            </a:r>
            <a:r>
              <a:rPr b="1" lang="en-US" sz="1600">
                <a:solidFill>
                  <a:srgbClr val="FF0000"/>
                </a:solidFill>
              </a:rPr>
              <a:t> </a:t>
            </a:r>
            <a:r>
              <a:rPr b="1" lang="en-US" sz="1600">
                <a:solidFill>
                  <a:srgbClr val="212121"/>
                </a:solidFill>
              </a:rPr>
              <a:t>Percentile for every grade / subject)</a:t>
            </a:r>
            <a:endParaRPr b="1" sz="1600">
              <a:solidFill>
                <a:srgbClr val="21212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b="1" lang="en-US" sz="2000">
                <a:solidFill>
                  <a:srgbClr val="212121"/>
                </a:solidFill>
              </a:rPr>
              <a:t>College &amp; Career Readiness:</a:t>
            </a:r>
            <a:endParaRPr b="1" sz="20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Idaho Launch: Rimrock = </a:t>
            </a:r>
            <a:r>
              <a:rPr b="1" lang="en-US" sz="1600">
                <a:solidFill>
                  <a:srgbClr val="38761D"/>
                </a:solidFill>
              </a:rPr>
              <a:t>100%</a:t>
            </a:r>
            <a:r>
              <a:rPr b="1" lang="en-US" sz="1600">
                <a:solidFill>
                  <a:srgbClr val="212121"/>
                </a:solidFill>
              </a:rPr>
              <a:t> (State = 26%)</a:t>
            </a:r>
            <a:endParaRPr b="1" sz="16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Apply Idaho: Rimrock = </a:t>
            </a:r>
            <a:r>
              <a:rPr b="1" lang="en-US" sz="1600">
                <a:solidFill>
                  <a:srgbClr val="38761D"/>
                </a:solidFill>
              </a:rPr>
              <a:t>100%</a:t>
            </a:r>
            <a:r>
              <a:rPr b="1" lang="en-US" sz="1600">
                <a:solidFill>
                  <a:srgbClr val="212121"/>
                </a:solidFill>
              </a:rPr>
              <a:t> (State = 49%)</a:t>
            </a:r>
            <a:endParaRPr b="1" sz="1600">
              <a:solidFill>
                <a:srgbClr val="21212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600"/>
              <a:buChar char="-"/>
            </a:pPr>
            <a:r>
              <a:rPr b="1" lang="en-US" sz="1600">
                <a:solidFill>
                  <a:srgbClr val="212121"/>
                </a:solidFill>
              </a:rPr>
              <a:t>PSAT: Rimrock’s average scores exceeded national average</a:t>
            </a:r>
            <a:endParaRPr b="1" sz="1600">
              <a:solidFill>
                <a:srgbClr val="212121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400"/>
              <a:buChar char="-"/>
            </a:pPr>
            <a:r>
              <a:rPr b="1" lang="en-US">
                <a:solidFill>
                  <a:srgbClr val="212121"/>
                </a:solidFill>
              </a:rPr>
              <a:t>10th graders(14 </a:t>
            </a:r>
            <a:r>
              <a:rPr b="1" lang="en-US">
                <a:solidFill>
                  <a:srgbClr val="212121"/>
                </a:solidFill>
              </a:rPr>
              <a:t>students</a:t>
            </a:r>
            <a:r>
              <a:rPr b="1" lang="en-US">
                <a:solidFill>
                  <a:srgbClr val="212121"/>
                </a:solidFill>
              </a:rPr>
              <a:t>) averaged 975; (</a:t>
            </a:r>
            <a:r>
              <a:rPr b="1" lang="en-US">
                <a:solidFill>
                  <a:srgbClr val="38761D"/>
                </a:solidFill>
              </a:rPr>
              <a:t>+85</a:t>
            </a:r>
            <a:r>
              <a:rPr b="1" lang="en-US">
                <a:solidFill>
                  <a:srgbClr val="212121"/>
                </a:solidFill>
              </a:rPr>
              <a:t> over national average 890)</a:t>
            </a:r>
            <a:endParaRPr b="1">
              <a:solidFill>
                <a:srgbClr val="212121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400"/>
              <a:buChar char="-"/>
            </a:pPr>
            <a:r>
              <a:rPr b="1" lang="en-US">
                <a:solidFill>
                  <a:srgbClr val="212121"/>
                </a:solidFill>
              </a:rPr>
              <a:t>11th graders (8 students) averaged 1085; (</a:t>
            </a:r>
            <a:r>
              <a:rPr b="1" lang="en-US">
                <a:solidFill>
                  <a:srgbClr val="38761D"/>
                </a:solidFill>
              </a:rPr>
              <a:t>+105</a:t>
            </a:r>
            <a:r>
              <a:rPr b="1" lang="en-US">
                <a:solidFill>
                  <a:srgbClr val="212121"/>
                </a:solidFill>
              </a:rPr>
              <a:t> over national average 980)</a:t>
            </a:r>
            <a:endParaRPr b="1" sz="1600">
              <a:solidFill>
                <a:srgbClr val="B45F06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IOT Update:</a:t>
            </a:r>
            <a:endParaRPr b="1" sz="2000"/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b="1" lang="en-US" sz="1600"/>
              <a:t>12 Students will complete Career Exploration and Employment Preparation class this semester (</a:t>
            </a:r>
            <a:r>
              <a:rPr b="1" lang="en-US" sz="1600"/>
              <a:t>prerequisite</a:t>
            </a:r>
            <a:r>
              <a:rPr b="1" lang="en-US" sz="1600"/>
              <a:t>)</a:t>
            </a:r>
            <a:endParaRPr b="1" sz="1600"/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b="1" lang="en-US" sz="1600"/>
              <a:t>1 student began EMT course in November as a Work-Based Learning Experience (for academic credit)</a:t>
            </a:r>
            <a:endParaRPr b="1" sz="1600"/>
          </a:p>
          <a:p>
            <a:pPr indent="-3302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Char char="-"/>
            </a:pPr>
            <a:r>
              <a:rPr b="1" lang="en-US" sz="1600"/>
              <a:t>8 students to take Career Exploration and Employment Prep next semester / 4 planning to do Work-Based Learning</a:t>
            </a:r>
            <a:endParaRPr b="1" sz="1600">
              <a:solidFill>
                <a:srgbClr val="38761D"/>
              </a:solidFill>
            </a:endParaRPr>
          </a:p>
        </p:txBody>
      </p:sp>
      <p:pic>
        <p:nvPicPr>
          <p:cNvPr id="102" name="Google Shape;102;g3ad1eab7bbe_0_58" title="IOT CTE Class.jpg"/>
          <p:cNvPicPr preferRelativeResize="0"/>
          <p:nvPr/>
        </p:nvPicPr>
        <p:blipFill rotWithShape="1">
          <a:blip r:embed="rId3">
            <a:alphaModFix/>
          </a:blip>
          <a:srcRect b="19008" l="0" r="19361" t="0"/>
          <a:stretch/>
        </p:blipFill>
        <p:spPr>
          <a:xfrm>
            <a:off x="8960250" y="5002225"/>
            <a:ext cx="3450726" cy="25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25" name="Google Shape;32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25732" y="-8394318"/>
            <a:ext cx="18172712" cy="18172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/>
          <p:nvPr/>
        </p:nvSpPr>
        <p:spPr>
          <a:xfrm>
            <a:off x="3953437" y="9501"/>
            <a:ext cx="7063908" cy="1706233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27" name="Google Shape;327;p44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4"/>
          <p:cNvSpPr/>
          <p:nvPr/>
        </p:nvSpPr>
        <p:spPr>
          <a:xfrm>
            <a:off x="1981933" y="9501"/>
            <a:ext cx="1800836" cy="1706233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29" name="Google Shape;32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4"/>
          <p:cNvSpPr txBox="1"/>
          <p:nvPr/>
        </p:nvSpPr>
        <p:spPr>
          <a:xfrm>
            <a:off x="1926107" y="7412514"/>
            <a:ext cx="127001" cy="457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44"/>
          <p:cNvSpPr txBox="1"/>
          <p:nvPr/>
        </p:nvSpPr>
        <p:spPr>
          <a:xfrm>
            <a:off x="5972047" y="4508246"/>
            <a:ext cx="1060705" cy="7371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ad1eab7bbe_0_176"/>
          <p:cNvSpPr txBox="1"/>
          <p:nvPr/>
        </p:nvSpPr>
        <p:spPr>
          <a:xfrm>
            <a:off x="468175" y="1326500"/>
            <a:ext cx="12133500" cy="10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Sources of Strength Guest Speaker on 19 Nov 25, presented on “Gratitude”</a:t>
            </a:r>
            <a:endParaRPr b="1" sz="1800"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Behavior Response to Intervention Referrals:</a:t>
            </a:r>
            <a:endParaRPr b="1" sz="1800">
              <a:solidFill>
                <a:srgbClr val="21212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Goal that </a:t>
            </a:r>
            <a:r>
              <a:rPr b="1" lang="en-US" sz="1800">
                <a:solidFill>
                  <a:srgbClr val="212121"/>
                </a:solidFill>
              </a:rPr>
              <a:t>BRtI Violations stabilize at ≤ 1 / day by October 2025 (met target in November at 1/day, see below)</a:t>
            </a:r>
            <a:endParaRPr b="1" sz="1800">
              <a:solidFill>
                <a:srgbClr val="21212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BRtI 3rd Violation by 15/123 students (</a:t>
            </a:r>
            <a:r>
              <a:rPr b="1" lang="en-US" sz="1800">
                <a:solidFill>
                  <a:srgbClr val="980000"/>
                </a:solidFill>
              </a:rPr>
              <a:t>12%</a:t>
            </a:r>
            <a:r>
              <a:rPr b="1" lang="en-US" sz="1800">
                <a:solidFill>
                  <a:srgbClr val="212121"/>
                </a:solidFill>
              </a:rPr>
              <a:t>)... goal is </a:t>
            </a:r>
            <a:r>
              <a:rPr b="1" lang="en-US" sz="1800">
                <a:solidFill>
                  <a:srgbClr val="212121"/>
                </a:solidFill>
              </a:rPr>
              <a:t>≤ 5%</a:t>
            </a:r>
            <a:endParaRPr b="1" sz="1800">
              <a:solidFill>
                <a:srgbClr val="21212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BRtI 4+ Violations by 7 students (</a:t>
            </a:r>
            <a:r>
              <a:rPr b="1" lang="en-US" sz="1800">
                <a:solidFill>
                  <a:srgbClr val="990000"/>
                </a:solidFill>
              </a:rPr>
              <a:t>6%</a:t>
            </a:r>
            <a:r>
              <a:rPr b="1" lang="en-US" sz="1800">
                <a:solidFill>
                  <a:srgbClr val="212121"/>
                </a:solidFill>
              </a:rPr>
              <a:t>)… goal is </a:t>
            </a:r>
            <a:r>
              <a:rPr b="1" lang="en-US" sz="1800">
                <a:solidFill>
                  <a:srgbClr val="212121"/>
                </a:solidFill>
              </a:rPr>
              <a:t>≤ 2%</a:t>
            </a:r>
            <a:endParaRPr b="1" sz="1800">
              <a:solidFill>
                <a:srgbClr val="21212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Trend: Less total violations than last year, but small subset of students incurring behavior referrals with increased frequency compared to past</a:t>
            </a:r>
            <a:endParaRPr b="1" sz="1800">
              <a:solidFill>
                <a:srgbClr val="21212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Char char="-"/>
            </a:pPr>
            <a:r>
              <a:rPr b="1" lang="en-US" sz="1800">
                <a:solidFill>
                  <a:srgbClr val="212121"/>
                </a:solidFill>
              </a:rPr>
              <a:t>Top 3 Referrals (by frequency):</a:t>
            </a:r>
            <a:endParaRPr b="1" sz="1800">
              <a:solidFill>
                <a:srgbClr val="212121"/>
              </a:solidFill>
            </a:endParaRPr>
          </a:p>
          <a:p>
            <a:pPr indent="812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AutoNum type="arabicParenR"/>
            </a:pPr>
            <a:r>
              <a:rPr b="1" lang="en-US" sz="1600">
                <a:solidFill>
                  <a:srgbClr val="212121"/>
                </a:solidFill>
              </a:rPr>
              <a:t>Disruptive Behavior in Class</a:t>
            </a:r>
            <a:endParaRPr b="1" sz="1600">
              <a:solidFill>
                <a:srgbClr val="212121"/>
              </a:solidFill>
            </a:endParaRPr>
          </a:p>
          <a:p>
            <a:pPr indent="812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AutoNum type="arabicParenR"/>
            </a:pPr>
            <a:r>
              <a:rPr b="1" lang="en-US" sz="1600">
                <a:solidFill>
                  <a:srgbClr val="212121"/>
                </a:solidFill>
              </a:rPr>
              <a:t>Insubordination / Disrespect</a:t>
            </a:r>
            <a:endParaRPr b="1" sz="1600">
              <a:solidFill>
                <a:srgbClr val="212121"/>
              </a:solidFill>
            </a:endParaRPr>
          </a:p>
          <a:p>
            <a:pPr indent="812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AutoNum type="arabicParenR"/>
            </a:pPr>
            <a:r>
              <a:rPr b="1" lang="en-US" sz="1600">
                <a:solidFill>
                  <a:srgbClr val="212121"/>
                </a:solidFill>
              </a:rPr>
              <a:t>Academic Integrity</a:t>
            </a:r>
            <a:endParaRPr b="1" sz="16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/>
          </a:p>
        </p:txBody>
      </p:sp>
      <p:pic>
        <p:nvPicPr>
          <p:cNvPr id="108" name="Google Shape;108;g3ad1eab7bbe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150" y="4544750"/>
            <a:ext cx="6235526" cy="486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ad1eab7bbe_0_176"/>
          <p:cNvSpPr txBox="1"/>
          <p:nvPr>
            <p:ph idx="4294967295" type="title"/>
          </p:nvPr>
        </p:nvSpPr>
        <p:spPr>
          <a:xfrm>
            <a:off x="1137475" y="249025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36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Rimrock Behavior</a:t>
            </a:r>
            <a:endParaRPr b="1" sz="36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0" name="Google Shape;110;g3ad1eab7bbe_0_176"/>
          <p:cNvCxnSpPr/>
          <p:nvPr/>
        </p:nvCxnSpPr>
        <p:spPr>
          <a:xfrm rot="10800000">
            <a:off x="7726350" y="7736425"/>
            <a:ext cx="4709700" cy="33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" name="Google Shape;111;g3ad1eab7bbe_0_176"/>
          <p:cNvSpPr txBox="1"/>
          <p:nvPr/>
        </p:nvSpPr>
        <p:spPr>
          <a:xfrm>
            <a:off x="7909300" y="7736425"/>
            <a:ext cx="204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Target </a:t>
            </a:r>
            <a:r>
              <a:rPr b="1" lang="en-US" sz="1200"/>
              <a:t>≤  1/day</a:t>
            </a:r>
            <a:endParaRPr sz="1200"/>
          </a:p>
        </p:txBody>
      </p:sp>
      <p:pic>
        <p:nvPicPr>
          <p:cNvPr id="112" name="Google Shape;112;g3ad1eab7bbe_0_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475" y="6061175"/>
            <a:ext cx="4912900" cy="335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d1eab7bbe_0_220"/>
          <p:cNvSpPr txBox="1"/>
          <p:nvPr>
            <p:ph idx="4294967295" type="title"/>
          </p:nvPr>
        </p:nvSpPr>
        <p:spPr>
          <a:xfrm>
            <a:off x="1137475" y="249025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36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Rimrock Culture</a:t>
            </a:r>
            <a:endParaRPr b="1" sz="36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g3ad1eab7bbe_0_220"/>
          <p:cNvSpPr txBox="1"/>
          <p:nvPr/>
        </p:nvSpPr>
        <p:spPr>
          <a:xfrm>
            <a:off x="468175" y="1326500"/>
            <a:ext cx="12133500" cy="10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Arial"/>
              <a:buNone/>
            </a:pPr>
            <a:r>
              <a:rPr b="1" lang="en-US" sz="2000" u="sng"/>
              <a:t>Current Enrollment:</a:t>
            </a:r>
            <a:r>
              <a:rPr b="1" lang="en-US" sz="2000"/>
              <a:t> 123 (net change = </a:t>
            </a:r>
            <a:r>
              <a:rPr b="1" lang="en-US" sz="2000">
                <a:solidFill>
                  <a:srgbClr val="FF0000"/>
                </a:solidFill>
              </a:rPr>
              <a:t>-3 </a:t>
            </a:r>
            <a:r>
              <a:rPr b="1" lang="en-US" sz="2000"/>
              <a:t>. . . all students moving out of the local area)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rgbClr val="212121"/>
                </a:solidFill>
              </a:rPr>
              <a:t>A</a:t>
            </a:r>
            <a:r>
              <a:rPr b="1" lang="en-US" sz="2000" u="sng">
                <a:solidFill>
                  <a:srgbClr val="212121"/>
                </a:solidFill>
              </a:rPr>
              <a:t>verage Daily Attendance:</a:t>
            </a:r>
            <a:r>
              <a:rPr b="1" lang="en-US" sz="2000">
                <a:solidFill>
                  <a:srgbClr val="212121"/>
                </a:solidFill>
              </a:rPr>
              <a:t> </a:t>
            </a:r>
            <a:r>
              <a:rPr b="1" lang="en-US" sz="2000">
                <a:solidFill>
                  <a:srgbClr val="B45F06"/>
                </a:solidFill>
              </a:rPr>
              <a:t>94% </a:t>
            </a:r>
            <a:r>
              <a:rPr b="1" lang="en-US" sz="2000"/>
              <a:t>(CAO 1 Dec 25) . . . Goal:</a:t>
            </a:r>
            <a:r>
              <a:rPr b="1" lang="en-US" sz="2000">
                <a:solidFill>
                  <a:srgbClr val="B45F06"/>
                </a:solidFill>
              </a:rPr>
              <a:t> </a:t>
            </a:r>
            <a:r>
              <a:rPr b="1" lang="en-US" sz="2000">
                <a:solidFill>
                  <a:srgbClr val="38761D"/>
                </a:solidFill>
              </a:rPr>
              <a:t>95%</a:t>
            </a:r>
            <a:r>
              <a:rPr b="1" lang="en-US" sz="2000"/>
              <a:t>; Dec 24 =</a:t>
            </a:r>
            <a:r>
              <a:rPr b="1" lang="en-US" sz="2000">
                <a:solidFill>
                  <a:srgbClr val="B45F06"/>
                </a:solidFill>
              </a:rPr>
              <a:t> 94%</a:t>
            </a:r>
            <a:endParaRPr b="1"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/>
              <a:t>Athletics:</a:t>
            </a:r>
            <a:endParaRPr b="1" sz="2000" u="sng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JH Girls Basketball: Season Complete (8-1), lost in Conference semifinals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HS Girls Basketball: 12 girls (Varsity/JV) . . . Varsity: 2 - 5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HS Boys Basketball: 18 boys (Varsity/JV) . . . Varsity: 2 - 0</a:t>
            </a:r>
            <a:endParaRPr b="1"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/>
              <a:t>FFA:</a:t>
            </a:r>
            <a:endParaRPr b="1" sz="2000" u="sng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Article in most recent issue of “The Cattle Mag” highlighting Rimrock FFA chapters collection of ~2700 lbs of food donations at Cowboy Christmas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3 Dec: Boise Valley FFA District Ag Mech Event</a:t>
            </a:r>
            <a:endParaRPr b="1" sz="1800"/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Rimrock sent 3 competitors</a:t>
            </a:r>
            <a:endParaRPr b="1" sz="1800"/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Tyler Lisle earned 1st place in Tool ID</a:t>
            </a:r>
            <a:r>
              <a:rPr lang="en-US" sz="1800"/>
              <a:t>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/>
              <a:t>Employee Recognition</a:t>
            </a:r>
            <a:r>
              <a:rPr b="1" lang="en-US" sz="2000"/>
              <a:t>: Stephanie Danner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3rd year in District / 2nd year teacher of both JH Math and Social Studies 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Completed teaching certificate through District’s para-to-teacher program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 sz="1800"/>
              <a:t>Volunteered to be JH Girls Basketball coach, </a:t>
            </a:r>
            <a:r>
              <a:rPr b="1" lang="en-US" sz="1800"/>
              <a:t>led team to District semifinals!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-"/>
            </a:pPr>
            <a:r>
              <a:rPr b="1" lang="en-US" sz="1800"/>
              <a:t>Actively working with HS Math teacher to prepare math curriculum review</a:t>
            </a:r>
            <a:endParaRPr b="1" sz="1800"/>
          </a:p>
        </p:txBody>
      </p:sp>
      <p:pic>
        <p:nvPicPr>
          <p:cNvPr id="119" name="Google Shape;119;g3ad1eab7bbe_0_220" title="IMG_049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5050" y="5271225"/>
            <a:ext cx="3263251" cy="431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ad1eab7bbe_0_220" title="IMG_298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9600" y="1770700"/>
            <a:ext cx="2094152" cy="274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5" name="Google Shape;12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79770" y="-7359650"/>
            <a:ext cx="17665700" cy="17653003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40000"/>
              </a:srgbClr>
            </a:outerShdw>
          </a:effectLst>
        </p:spPr>
      </p:pic>
      <p:sp>
        <p:nvSpPr>
          <p:cNvPr id="126" name="Google Shape;126;p2"/>
          <p:cNvSpPr/>
          <p:nvPr/>
        </p:nvSpPr>
        <p:spPr>
          <a:xfrm>
            <a:off x="3953437" y="9501"/>
            <a:ext cx="7063800" cy="1706100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27" name="Google Shape;127;p2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1981933" y="9501"/>
            <a:ext cx="1800900" cy="1706100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29" name="Google Shape;12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/>
          <p:nvPr>
            <p:ph idx="4294967295" type="title"/>
          </p:nvPr>
        </p:nvSpPr>
        <p:spPr>
          <a:xfrm>
            <a:off x="1104900" y="1979914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EFD283"/>
                </a:solidFill>
              </a:rPr>
              <a:t>Elementary </a:t>
            </a:r>
            <a:r>
              <a:rPr b="0" i="0" lang="en-US" sz="66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Principal Report</a:t>
            </a:r>
            <a:endParaRPr b="0" i="0" sz="6600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/>
          <p:nvPr>
            <p:ph idx="4294967295" type="body"/>
          </p:nvPr>
        </p:nvSpPr>
        <p:spPr>
          <a:xfrm>
            <a:off x="697700" y="4194425"/>
            <a:ext cx="113718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3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2547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sng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rPr b="0" i="1" lang="en-US" sz="10305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1611262" y="1343073"/>
            <a:ext cx="8885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1611262" y="1343073"/>
            <a:ext cx="8885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138;g3ad379ccf44_0_48"/>
          <p:cNvGraphicFramePr/>
          <p:nvPr/>
        </p:nvGraphicFramePr>
        <p:xfrm>
          <a:off x="952500" y="372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{537EB956-A654-44BD-B109-62966A808F23}</a:tableStyleId>
              </a:tblPr>
              <a:tblGrid>
                <a:gridCol w="5549900"/>
                <a:gridCol w="55499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cap="none" strike="noStrike"/>
                        <a:t>Kindergarten 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/>
                        <a:t>78</a:t>
                      </a:r>
                      <a:r>
                        <a:rPr lang="en-US" sz="4000" u="none" cap="none" strike="noStrike"/>
                        <a:t>%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cap="none" strike="noStrike"/>
                        <a:t>1st Grade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/>
                        <a:t>88</a:t>
                      </a:r>
                      <a:r>
                        <a:rPr lang="en-US" sz="4000" u="none" cap="none" strike="noStrike"/>
                        <a:t>%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cap="none" strike="noStrike"/>
                        <a:t>2nd Grade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/>
                        <a:t>95</a:t>
                      </a:r>
                      <a:r>
                        <a:rPr lang="en-US" sz="4000" u="none" cap="none" strike="noStrike"/>
                        <a:t>%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cap="none" strike="noStrike"/>
                        <a:t>3rd Grade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/>
                        <a:t>85</a:t>
                      </a:r>
                      <a:r>
                        <a:rPr lang="en-US" sz="4000" u="none" cap="none" strike="noStrike"/>
                        <a:t>%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cap="none" strike="noStrike"/>
                        <a:t>4th Grade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/>
                        <a:t>81</a:t>
                      </a:r>
                      <a:r>
                        <a:rPr lang="en-US" sz="4000" u="none" cap="none" strike="noStrike"/>
                        <a:t>%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cap="none" strike="noStrike"/>
                        <a:t>5th Grade 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/>
                        <a:t>77</a:t>
                      </a:r>
                      <a:r>
                        <a:rPr lang="en-US" sz="4000" u="none" cap="none" strike="noStrike"/>
                        <a:t>%</a:t>
                      </a:r>
                      <a:endParaRPr sz="40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b="1" lang="en-US" sz="4000" u="none" cap="none" strike="noStrike"/>
                        <a:t>Total Growth</a:t>
                      </a:r>
                      <a:endParaRPr b="1" sz="4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b="1" lang="en-US" sz="4000"/>
                        <a:t>83</a:t>
                      </a:r>
                      <a:r>
                        <a:rPr b="1" lang="en-US" sz="4000" u="none" cap="none" strike="noStrike"/>
                        <a:t>%</a:t>
                      </a:r>
                      <a:endParaRPr b="1" sz="4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9" name="Google Shape;139;g3ad379ccf44_0_48"/>
          <p:cNvPicPr preferRelativeResize="0"/>
          <p:nvPr/>
        </p:nvPicPr>
        <p:blipFill rotWithShape="1">
          <a:blip r:embed="rId3">
            <a:alphaModFix/>
          </a:blip>
          <a:srcRect b="0" l="9412" r="0" t="0"/>
          <a:stretch/>
        </p:blipFill>
        <p:spPr>
          <a:xfrm>
            <a:off x="4284375" y="748700"/>
            <a:ext cx="4436050" cy="12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ad379ccf44_0_48"/>
          <p:cNvSpPr txBox="1"/>
          <p:nvPr/>
        </p:nvSpPr>
        <p:spPr>
          <a:xfrm>
            <a:off x="2138450" y="2138138"/>
            <a:ext cx="872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Growth </a:t>
            </a:r>
            <a:r>
              <a:rPr b="0" i="0" lang="en-US" sz="3600" u="none" cap="none" strike="noStrike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lang="en-US" sz="3600">
                <a:solidFill>
                  <a:srgbClr val="141414"/>
                </a:solidFill>
              </a:rPr>
              <a:t>August</a:t>
            </a:r>
            <a:r>
              <a:rPr b="0" i="0" lang="en-US" sz="3600" u="none" cap="none" strike="noStrike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20 to N</a:t>
            </a:r>
            <a:r>
              <a:rPr lang="en-US" sz="3600">
                <a:solidFill>
                  <a:srgbClr val="141414"/>
                </a:solidFill>
              </a:rPr>
              <a:t>ovember 10</a:t>
            </a:r>
            <a:endParaRPr b="0" i="0" sz="3600" u="none" cap="none" strike="noStrike">
              <a:solidFill>
                <a:srgbClr val="1414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3ad379ccf44_0_48"/>
          <p:cNvSpPr txBox="1"/>
          <p:nvPr/>
        </p:nvSpPr>
        <p:spPr>
          <a:xfrm>
            <a:off x="9990250" y="3669488"/>
            <a:ext cx="110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3600">
                <a:solidFill>
                  <a:srgbClr val="625B48"/>
                </a:solidFill>
              </a:rPr>
              <a:t>44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3ad379ccf44_0_48"/>
          <p:cNvSpPr txBox="1"/>
          <p:nvPr/>
        </p:nvSpPr>
        <p:spPr>
          <a:xfrm>
            <a:off x="9990250" y="6073525"/>
            <a:ext cx="110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3600">
                <a:solidFill>
                  <a:srgbClr val="625B48"/>
                </a:solidFill>
              </a:rPr>
              <a:t>34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3ad379ccf44_0_48"/>
          <p:cNvSpPr txBox="1"/>
          <p:nvPr/>
        </p:nvSpPr>
        <p:spPr>
          <a:xfrm>
            <a:off x="9990250" y="4461925"/>
            <a:ext cx="110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3600">
                <a:solidFill>
                  <a:srgbClr val="625B48"/>
                </a:solidFill>
              </a:rPr>
              <a:t>83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ad379ccf44_0_48"/>
          <p:cNvSpPr txBox="1"/>
          <p:nvPr/>
        </p:nvSpPr>
        <p:spPr>
          <a:xfrm>
            <a:off x="9990250" y="5200825"/>
            <a:ext cx="110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3600">
                <a:solidFill>
                  <a:srgbClr val="625B48"/>
                </a:solidFill>
              </a:rPr>
              <a:t>44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ad379ccf44_0_48"/>
          <p:cNvSpPr txBox="1"/>
          <p:nvPr/>
        </p:nvSpPr>
        <p:spPr>
          <a:xfrm>
            <a:off x="9990250" y="6839200"/>
            <a:ext cx="110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3600">
                <a:solidFill>
                  <a:srgbClr val="625B48"/>
                </a:solidFill>
              </a:rPr>
              <a:t>47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ad379ccf44_0_48"/>
          <p:cNvSpPr txBox="1"/>
          <p:nvPr/>
        </p:nvSpPr>
        <p:spPr>
          <a:xfrm>
            <a:off x="9990250" y="7685125"/>
            <a:ext cx="110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3600">
                <a:solidFill>
                  <a:srgbClr val="625B48"/>
                </a:solidFill>
              </a:rPr>
              <a:t>36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ad379ccf44_0_48"/>
          <p:cNvSpPr txBox="1"/>
          <p:nvPr/>
        </p:nvSpPr>
        <p:spPr>
          <a:xfrm>
            <a:off x="8699950" y="2903825"/>
            <a:ext cx="368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625B48"/>
                </a:solidFill>
              </a:rPr>
              <a:t>Most Ind. Growth</a:t>
            </a:r>
            <a:endParaRPr sz="3600">
              <a:solidFill>
                <a:srgbClr val="625B48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ad379ccf44_0_66"/>
          <p:cNvPicPr preferRelativeResize="0"/>
          <p:nvPr/>
        </p:nvPicPr>
        <p:blipFill rotWithShape="1">
          <a:blip r:embed="rId3">
            <a:alphaModFix/>
          </a:blip>
          <a:srcRect b="54761" l="46915" r="7353" t="7674"/>
          <a:stretch/>
        </p:blipFill>
        <p:spPr>
          <a:xfrm>
            <a:off x="100725" y="2483888"/>
            <a:ext cx="12803349" cy="478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ad379ccf44_0_66"/>
          <p:cNvPicPr preferRelativeResize="0"/>
          <p:nvPr/>
        </p:nvPicPr>
        <p:blipFill rotWithShape="1">
          <a:blip r:embed="rId4">
            <a:alphaModFix/>
          </a:blip>
          <a:srcRect b="0" l="9412" r="0" t="0"/>
          <a:stretch/>
        </p:blipFill>
        <p:spPr>
          <a:xfrm>
            <a:off x="4284375" y="748700"/>
            <a:ext cx="4436050" cy="12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3ad379ccf44_0_78"/>
          <p:cNvPicPr preferRelativeResize="0"/>
          <p:nvPr/>
        </p:nvPicPr>
        <p:blipFill rotWithShape="1">
          <a:blip r:embed="rId3">
            <a:alphaModFix/>
          </a:blip>
          <a:srcRect b="0" l="9412" r="0" t="0"/>
          <a:stretch/>
        </p:blipFill>
        <p:spPr>
          <a:xfrm>
            <a:off x="4284375" y="748700"/>
            <a:ext cx="4436050" cy="12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ad379ccf44_0_78"/>
          <p:cNvPicPr preferRelativeResize="0"/>
          <p:nvPr/>
        </p:nvPicPr>
        <p:blipFill rotWithShape="1">
          <a:blip r:embed="rId3">
            <a:alphaModFix/>
          </a:blip>
          <a:srcRect b="0" l="9412" r="0" t="0"/>
          <a:stretch/>
        </p:blipFill>
        <p:spPr>
          <a:xfrm>
            <a:off x="4284375" y="748700"/>
            <a:ext cx="4436050" cy="12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ad379ccf44_0_78"/>
          <p:cNvPicPr preferRelativeResize="0"/>
          <p:nvPr/>
        </p:nvPicPr>
        <p:blipFill rotWithShape="1">
          <a:blip r:embed="rId4">
            <a:alphaModFix/>
          </a:blip>
          <a:srcRect b="57928" l="0" r="54658" t="0"/>
          <a:stretch/>
        </p:blipFill>
        <p:spPr>
          <a:xfrm>
            <a:off x="618100" y="2723225"/>
            <a:ext cx="11768601" cy="49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